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2" r:id="rId2"/>
    <p:sldId id="278" r:id="rId3"/>
    <p:sldId id="280" r:id="rId4"/>
    <p:sldId id="282" r:id="rId5"/>
    <p:sldId id="289" r:id="rId6"/>
    <p:sldId id="288" r:id="rId7"/>
    <p:sldId id="281" r:id="rId8"/>
    <p:sldId id="283" r:id="rId9"/>
    <p:sldId id="284" r:id="rId10"/>
    <p:sldId id="285" r:id="rId11"/>
    <p:sldId id="286" r:id="rId12"/>
    <p:sldId id="287" r:id="rId13"/>
    <p:sldId id="290" r:id="rId14"/>
    <p:sldId id="291" r:id="rId15"/>
  </p:sldIdLst>
  <p:sldSz cx="9144000" cy="6858000" type="screen4x3"/>
  <p:notesSz cx="7099300" cy="10234613"/>
  <p:defaultTextStyle>
    <a:defPPr>
      <a:defRPr lang="it-IT"/>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Stile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Stile medio 4 - Colore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image" Target="../media/image1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D36B6829-46D9-4A35-9493-D3E0AB8D0116}" type="datetimeFigureOut">
              <a:rPr lang="it-IT"/>
              <a:pPr>
                <a:defRPr/>
              </a:pPr>
              <a:t>24/09/2018</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5C17F916-E719-4705-9973-B8C635153841}" type="slidenum">
              <a:rPr lang="it-IT"/>
              <a:pPr>
                <a:defRPr/>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CDF7836E-FCA0-417A-AD66-5A5259A4A887}" type="datetimeFigureOut">
              <a:rPr lang="it-IT"/>
              <a:pPr>
                <a:defRPr/>
              </a:pPr>
              <a:t>24/09/2018</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B3447B39-4C7C-47B8-93E9-086292EBE204}" type="slidenum">
              <a:rPr lang="it-IT"/>
              <a:pPr>
                <a:defRPr/>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00B39B2D-66ED-48AE-B0A3-62DE73575E73}" type="datetimeFigureOut">
              <a:rPr lang="it-IT"/>
              <a:pPr>
                <a:defRPr/>
              </a:pPr>
              <a:t>24/09/2018</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9771619B-D2CB-443F-8DA6-F54E03183378}" type="slidenum">
              <a:rPr lang="it-IT"/>
              <a:pPr>
                <a:defRPr/>
              </a:pPr>
              <a:t>‹N›</a:t>
            </a:fld>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endParaRPr lang="it-IT"/>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6" name="Segnaposto data 3"/>
          <p:cNvSpPr>
            <a:spLocks noGrp="1"/>
          </p:cNvSpPr>
          <p:nvPr>
            <p:ph type="dt" sz="half" idx="10"/>
          </p:nvPr>
        </p:nvSpPr>
        <p:spPr/>
        <p:txBody>
          <a:bodyPr/>
          <a:lstStyle>
            <a:lvl1pPr>
              <a:defRPr/>
            </a:lvl1pPr>
          </a:lstStyle>
          <a:p>
            <a:pPr>
              <a:defRPr/>
            </a:pPr>
            <a:fld id="{A10A2C71-D8FC-4032-A22C-46F122F07706}" type="datetimeFigureOut">
              <a:rPr lang="it-IT"/>
              <a:pPr>
                <a:defRPr/>
              </a:pPr>
              <a:t>24/09/2018</a:t>
            </a:fld>
            <a:endParaRPr lang="it-IT"/>
          </a:p>
        </p:txBody>
      </p:sp>
      <p:sp>
        <p:nvSpPr>
          <p:cNvPr id="7" name="Segnaposto piè di pagina 4"/>
          <p:cNvSpPr>
            <a:spLocks noGrp="1"/>
          </p:cNvSpPr>
          <p:nvPr>
            <p:ph type="ftr" sz="quarter" idx="11"/>
          </p:nvPr>
        </p:nvSpPr>
        <p:spPr/>
        <p:txBody>
          <a:bodyPr/>
          <a:lstStyle>
            <a:lvl1pPr>
              <a:defRPr/>
            </a:lvl1pPr>
          </a:lstStyle>
          <a:p>
            <a:pPr>
              <a:defRPr/>
            </a:pPr>
            <a:endParaRPr lang="it-IT"/>
          </a:p>
        </p:txBody>
      </p:sp>
      <p:sp>
        <p:nvSpPr>
          <p:cNvPr id="8" name="Segnaposto numero diapositiva 5"/>
          <p:cNvSpPr>
            <a:spLocks noGrp="1"/>
          </p:cNvSpPr>
          <p:nvPr>
            <p:ph type="sldNum" sz="quarter" idx="12"/>
          </p:nvPr>
        </p:nvSpPr>
        <p:spPr/>
        <p:txBody>
          <a:bodyPr/>
          <a:lstStyle>
            <a:lvl1pPr>
              <a:defRPr/>
            </a:lvl1pPr>
          </a:lstStyle>
          <a:p>
            <a:pPr>
              <a:defRPr/>
            </a:pPr>
            <a:fld id="{779FC89B-34F7-49C8-8395-FE4B15AAA662}" type="slidenum">
              <a:rPr lang="it-IT"/>
              <a:pPr>
                <a:defRPr/>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D5BEACDE-5D60-42CF-8F6E-8EB086CD3EC0}" type="datetimeFigureOut">
              <a:rPr lang="it-IT"/>
              <a:pPr>
                <a:defRPr/>
              </a:pPr>
              <a:t>24/09/2018</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CEC25966-BCA4-4D7A-858F-9358A41432A7}" type="slidenum">
              <a:rPr lang="it-IT"/>
              <a:pPr>
                <a:defRPr/>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DA2CB180-BDBE-446D-A4F1-78071F473732}" type="datetimeFigureOut">
              <a:rPr lang="it-IT"/>
              <a:pPr>
                <a:defRPr/>
              </a:pPr>
              <a:t>24/09/2018</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F8B6DEF2-43F1-486C-ACD1-79FE2AEEF789}" type="slidenum">
              <a:rPr lang="it-IT"/>
              <a:pPr>
                <a:defRPr/>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75534814-FA27-4C6B-AF4C-0C658ECA7353}" type="datetimeFigureOut">
              <a:rPr lang="it-IT"/>
              <a:pPr>
                <a:defRPr/>
              </a:pPr>
              <a:t>24/09/2018</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69556C05-39AA-421F-8BDE-4C0A19D5D8AF}" type="slidenum">
              <a:rPr lang="it-IT"/>
              <a:pPr>
                <a:defRPr/>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E1719BF4-CCFA-4FDE-812B-ACC233763CC4}" type="datetimeFigureOut">
              <a:rPr lang="it-IT"/>
              <a:pPr>
                <a:defRPr/>
              </a:pPr>
              <a:t>24/09/2018</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163C5C0D-6FBA-4283-8098-3081E64463E6}" type="slidenum">
              <a:rPr lang="it-IT"/>
              <a:pPr>
                <a:defRPr/>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fld id="{DDDA6DA0-F3D0-4525-A694-D67F8D62F7CA}" type="datetimeFigureOut">
              <a:rPr lang="it-IT"/>
              <a:pPr>
                <a:defRPr/>
              </a:pPr>
              <a:t>24/09/2018</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B323EF17-CE8A-45FC-99F3-B13B063266E3}" type="slidenum">
              <a:rPr lang="it-IT"/>
              <a:pPr>
                <a:defRPr/>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5279834D-9946-4817-B53F-4517618CC784}" type="datetimeFigureOut">
              <a:rPr lang="it-IT"/>
              <a:pPr>
                <a:defRPr/>
              </a:pPr>
              <a:t>24/09/2018</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3C909596-FDAC-4227-B43C-7A104657D77F}" type="slidenum">
              <a:rPr lang="it-IT"/>
              <a:pPr>
                <a:defRPr/>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C4A8A766-6D09-41A4-AB45-1C7CD39E705B}" type="datetimeFigureOut">
              <a:rPr lang="it-IT"/>
              <a:pPr>
                <a:defRPr/>
              </a:pPr>
              <a:t>24/09/2018</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464AD31A-C001-47CB-A27D-445EC6C12625}" type="slidenum">
              <a:rPr lang="it-IT"/>
              <a:pPr>
                <a:defRPr/>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C66FF680-B374-402C-B10D-103CD826C84A}" type="datetimeFigureOut">
              <a:rPr lang="it-IT"/>
              <a:pPr>
                <a:defRPr/>
              </a:pPr>
              <a:t>24/09/2018</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E4D4C64E-8808-40E3-9A95-7D3031102B78}" type="slidenum">
              <a:rPr lang="it-IT"/>
              <a:pPr>
                <a:defRPr/>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smtClean="0"/>
              <a:t>Fare clic per modificare lo stile del titolo</a:t>
            </a:r>
          </a:p>
        </p:txBody>
      </p:sp>
      <p:sp>
        <p:nvSpPr>
          <p:cNvPr id="1027" name="Segnaposto tes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3F79B509-724A-4F66-B873-B8A874A9F5D0}" type="datetimeFigureOut">
              <a:rPr lang="it-IT"/>
              <a:pPr>
                <a:defRPr/>
              </a:pPr>
              <a:t>24/09/2018</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2334DCA8-65C2-4429-B572-3D93DC8FAC8C}" type="slidenum">
              <a:rPr lang="it-IT"/>
              <a:pPr>
                <a:defRPr/>
              </a:pPr>
              <a:t>‹N›</a:t>
            </a:fld>
            <a:endParaRPr lang="it-IT"/>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 id="2147483649"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6.jpeg"/><Relationship Id="rId4" Type="http://schemas.openxmlformats.org/officeDocument/2006/relationships/image" Target="../media/image15.e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8.emf"/><Relationship Id="rId5" Type="http://schemas.openxmlformats.org/officeDocument/2006/relationships/oleObject" Target="../embeddings/oleObject8.bin"/><Relationship Id="rId4" Type="http://schemas.openxmlformats.org/officeDocument/2006/relationships/image" Target="../media/image17.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9.emf"/><Relationship Id="rId5" Type="http://schemas.openxmlformats.org/officeDocument/2006/relationships/oleObject" Target="../embeddings/oleObject2.bin"/><Relationship Id="rId4" Type="http://schemas.openxmlformats.org/officeDocument/2006/relationships/image" Target="../media/image8.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slideLayout" Target="../slideLayouts/slideLayout12.xml"/><Relationship Id="rId1" Type="http://schemas.openxmlformats.org/officeDocument/2006/relationships/vmlDrawing" Target="../drawings/vmlDrawing2.vml"/><Relationship Id="rId6" Type="http://schemas.openxmlformats.org/officeDocument/2006/relationships/image" Target="../media/image11.emf"/><Relationship Id="rId5" Type="http://schemas.openxmlformats.org/officeDocument/2006/relationships/oleObject" Target="../embeddings/oleObject4.bin"/><Relationship Id="rId4" Type="http://schemas.openxmlformats.org/officeDocument/2006/relationships/image" Target="../media/image10.emf"/><Relationship Id="rId9" Type="http://schemas.openxmlformats.org/officeDocument/2006/relationships/image" Target="../media/image13.jpeg"/></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7317" y="289395"/>
            <a:ext cx="1481366" cy="954000"/>
          </a:xfrm>
          <a:prstGeom prst="rect">
            <a:avLst/>
          </a:prstGeom>
        </p:spPr>
      </p:pic>
      <p:pic>
        <p:nvPicPr>
          <p:cNvPr id="3" name="Immagin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35516" y="291014"/>
            <a:ext cx="573317" cy="954000"/>
          </a:xfrm>
          <a:prstGeom prst="rect">
            <a:avLst/>
          </a:prstGeom>
        </p:spPr>
      </p:pic>
      <p:pic>
        <p:nvPicPr>
          <p:cNvPr id="4" name="Immagine 3"/>
          <p:cNvPicPr>
            <a:picLocks noChangeAspect="1"/>
          </p:cNvPicPr>
          <p:nvPr/>
        </p:nvPicPr>
        <p:blipFill>
          <a:blip r:embed="rId4"/>
          <a:stretch>
            <a:fillRect/>
          </a:stretch>
        </p:blipFill>
        <p:spPr>
          <a:xfrm>
            <a:off x="2567227" y="310120"/>
            <a:ext cx="954000" cy="954000"/>
          </a:xfrm>
          <a:prstGeom prst="rect">
            <a:avLst/>
          </a:prstGeom>
        </p:spPr>
      </p:pic>
      <p:pic>
        <p:nvPicPr>
          <p:cNvPr id="5" name="Immagine 4" descr="italia"/>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67395" y="310120"/>
            <a:ext cx="845850" cy="954000"/>
          </a:xfrm>
          <a:prstGeom prst="rect">
            <a:avLst/>
          </a:prstGeom>
          <a:noFill/>
          <a:ln>
            <a:noFill/>
          </a:ln>
        </p:spPr>
      </p:pic>
      <p:sp>
        <p:nvSpPr>
          <p:cNvPr id="6" name="Rettangolo 5"/>
          <p:cNvSpPr/>
          <p:nvPr/>
        </p:nvSpPr>
        <p:spPr>
          <a:xfrm>
            <a:off x="272961" y="1475737"/>
            <a:ext cx="8635872" cy="1077218"/>
          </a:xfrm>
          <a:prstGeom prst="rect">
            <a:avLst/>
          </a:prstGeom>
        </p:spPr>
        <p:txBody>
          <a:bodyPr wrap="square">
            <a:spAutoFit/>
          </a:bodyPr>
          <a:lstStyle/>
          <a:p>
            <a:pPr algn="ctr"/>
            <a:r>
              <a:rPr lang="it-IT" sz="1600" b="1" dirty="0"/>
              <a:t>Reg. (UE) n.1305/2013 - Programma di sviluppo rurale 2014/2020 della Regione </a:t>
            </a:r>
            <a:r>
              <a:rPr lang="it-IT" sz="1600" b="1" dirty="0" smtClean="0"/>
              <a:t>Toscana </a:t>
            </a:r>
          </a:p>
          <a:p>
            <a:pPr algn="ctr"/>
            <a:r>
              <a:rPr lang="it-IT" sz="1600" b="1" dirty="0" smtClean="0"/>
              <a:t>Misura </a:t>
            </a:r>
            <a:r>
              <a:rPr lang="it-IT" sz="1600" b="1" dirty="0"/>
              <a:t>16.2 - Progettazione Integrata di </a:t>
            </a:r>
            <a:r>
              <a:rPr lang="it-IT" sz="1600" b="1" dirty="0" smtClean="0"/>
              <a:t>Filiera</a:t>
            </a:r>
          </a:p>
          <a:p>
            <a:pPr algn="ctr"/>
            <a:r>
              <a:rPr lang="it-IT" sz="1600" b="1" dirty="0" smtClean="0"/>
              <a:t>Progetto </a:t>
            </a:r>
            <a:r>
              <a:rPr lang="it-IT" sz="1600" b="1" dirty="0"/>
              <a:t>SEMIA - Indirizzi di Sanità, Sostenibilità ed Eccellenza della </a:t>
            </a:r>
            <a:r>
              <a:rPr lang="it-IT" sz="1600" b="1" dirty="0" smtClean="0"/>
              <a:t>olivicoltura </a:t>
            </a:r>
            <a:r>
              <a:rPr lang="it-IT" sz="1600" b="1" dirty="0" err="1" smtClean="0"/>
              <a:t>MedIterraneA</a:t>
            </a:r>
            <a:endParaRPr lang="it-IT" sz="1600" b="1" dirty="0"/>
          </a:p>
          <a:p>
            <a:pPr algn="ctr"/>
            <a:r>
              <a:rPr lang="it-IT" sz="1600" b="1" dirty="0" smtClean="0"/>
              <a:t>    </a:t>
            </a:r>
            <a:r>
              <a:rPr lang="it-IT" sz="1600" b="1" dirty="0"/>
              <a:t>			</a:t>
            </a:r>
          </a:p>
        </p:txBody>
      </p:sp>
      <p:sp>
        <p:nvSpPr>
          <p:cNvPr id="7" name="Rettangolo 6"/>
          <p:cNvSpPr/>
          <p:nvPr/>
        </p:nvSpPr>
        <p:spPr>
          <a:xfrm>
            <a:off x="263709" y="2618058"/>
            <a:ext cx="8645124" cy="1754326"/>
          </a:xfrm>
          <a:prstGeom prst="rect">
            <a:avLst/>
          </a:prstGeom>
        </p:spPr>
        <p:txBody>
          <a:bodyPr wrap="square">
            <a:spAutoFit/>
          </a:bodyPr>
          <a:lstStyle/>
          <a:p>
            <a:pPr algn="ctr" fontAlgn="ctr"/>
            <a:r>
              <a:rPr lang="it-IT" b="1" dirty="0"/>
              <a:t>Obiettivo specifico 2.3: impianti pilota razionali per produzione ACV</a:t>
            </a:r>
            <a:endParaRPr lang="it-IT" dirty="0"/>
          </a:p>
          <a:p>
            <a:pPr algn="ctr" fontAlgn="auto"/>
            <a:endParaRPr lang="it-IT" b="1" dirty="0" smtClean="0"/>
          </a:p>
          <a:p>
            <a:pPr algn="just" fontAlgn="auto"/>
            <a:r>
              <a:rPr lang="it-IT" b="1" dirty="0" smtClean="0"/>
              <a:t>Azione </a:t>
            </a:r>
            <a:r>
              <a:rPr lang="it-IT" b="1" dirty="0"/>
              <a:t>11. Produzione degli </a:t>
            </a:r>
            <a:r>
              <a:rPr lang="it-IT" b="1" dirty="0" smtClean="0"/>
              <a:t>ACV</a:t>
            </a:r>
          </a:p>
          <a:p>
            <a:pPr algn="just" fontAlgn="auto"/>
            <a:endParaRPr lang="it-IT" b="1" dirty="0"/>
          </a:p>
          <a:p>
            <a:pPr algn="just" fontAlgn="auto"/>
            <a:r>
              <a:rPr lang="it-IT" b="1" kern="50" dirty="0">
                <a:ea typeface="SimSun" panose="02010600030101010101" pitchFamily="2" charset="-122"/>
                <a:cs typeface="Mangal" panose="02040503050203030202" pitchFamily="18" charset="0"/>
              </a:rPr>
              <a:t>Azione 12. Produzione di terricci per la produzione vivaistica arricchiti con un complesso di organismi utili  con azione </a:t>
            </a:r>
            <a:r>
              <a:rPr lang="it-IT" b="1" kern="50" dirty="0" smtClean="0">
                <a:ea typeface="SimSun" panose="02010600030101010101" pitchFamily="2" charset="-122"/>
                <a:cs typeface="Mangal" panose="02040503050203030202" pitchFamily="18" charset="0"/>
              </a:rPr>
              <a:t>complementare</a:t>
            </a:r>
            <a:r>
              <a:rPr lang="it-IT" b="1" dirty="0"/>
              <a:t>	</a:t>
            </a:r>
          </a:p>
        </p:txBody>
      </p:sp>
      <p:sp>
        <p:nvSpPr>
          <p:cNvPr id="8" name="Rettangolo 7"/>
          <p:cNvSpPr/>
          <p:nvPr/>
        </p:nvSpPr>
        <p:spPr>
          <a:xfrm>
            <a:off x="263709" y="4641512"/>
            <a:ext cx="2784751" cy="830997"/>
          </a:xfrm>
          <a:prstGeom prst="rect">
            <a:avLst/>
          </a:prstGeom>
        </p:spPr>
        <p:txBody>
          <a:bodyPr wrap="square">
            <a:spAutoFit/>
          </a:bodyPr>
          <a:lstStyle/>
          <a:p>
            <a:pPr algn="ctr"/>
            <a:r>
              <a:rPr lang="it-IT" sz="1600" b="1" dirty="0" smtClean="0"/>
              <a:t>Responsabile scientifico</a:t>
            </a:r>
          </a:p>
          <a:p>
            <a:pPr algn="ctr"/>
            <a:endParaRPr lang="it-IT" sz="1600" b="1" dirty="0" smtClean="0"/>
          </a:p>
          <a:p>
            <a:pPr algn="ctr"/>
            <a:r>
              <a:rPr lang="it-IT" sz="1600" b="1" dirty="0" smtClean="0"/>
              <a:t>Prof. Andrea Vannini</a:t>
            </a:r>
            <a:endParaRPr lang="it-IT" sz="1600" b="1" dirty="0"/>
          </a:p>
        </p:txBody>
      </p:sp>
      <p:sp>
        <p:nvSpPr>
          <p:cNvPr id="9" name="Rettangolo 8"/>
          <p:cNvSpPr/>
          <p:nvPr/>
        </p:nvSpPr>
        <p:spPr>
          <a:xfrm>
            <a:off x="5968462" y="4616497"/>
            <a:ext cx="2932854" cy="830997"/>
          </a:xfrm>
          <a:prstGeom prst="rect">
            <a:avLst/>
          </a:prstGeom>
        </p:spPr>
        <p:txBody>
          <a:bodyPr wrap="none">
            <a:spAutoFit/>
          </a:bodyPr>
          <a:lstStyle/>
          <a:p>
            <a:pPr algn="ctr"/>
            <a:r>
              <a:rPr lang="it-IT" sz="1600" b="1" dirty="0" smtClean="0"/>
              <a:t>Tecnico incaricato</a:t>
            </a:r>
            <a:endParaRPr lang="it-IT" sz="1600" b="1" dirty="0" smtClean="0"/>
          </a:p>
          <a:p>
            <a:pPr algn="ctr"/>
            <a:endParaRPr lang="it-IT" sz="1600" b="1" dirty="0" smtClean="0"/>
          </a:p>
          <a:p>
            <a:pPr algn="ctr"/>
            <a:r>
              <a:rPr lang="it-IT" sz="1600" b="1" dirty="0" smtClean="0"/>
              <a:t>Dott. </a:t>
            </a:r>
            <a:r>
              <a:rPr lang="it-IT" sz="1600" b="1" dirty="0" err="1" smtClean="0"/>
              <a:t>Agr</a:t>
            </a:r>
            <a:r>
              <a:rPr lang="it-IT" sz="1600" b="1" dirty="0" smtClean="0"/>
              <a:t>. </a:t>
            </a:r>
            <a:r>
              <a:rPr lang="it-IT" sz="1600" b="1" dirty="0" smtClean="0"/>
              <a:t>Maria Pia </a:t>
            </a:r>
            <a:r>
              <a:rPr lang="it-IT" sz="1600" b="1" dirty="0" err="1" smtClean="0"/>
              <a:t>Aleandri</a:t>
            </a:r>
            <a:endParaRPr lang="it-IT" sz="1600" b="1" dirty="0" smtClean="0"/>
          </a:p>
        </p:txBody>
      </p:sp>
      <p:sp>
        <p:nvSpPr>
          <p:cNvPr id="10" name="Rettangolo 9"/>
          <p:cNvSpPr/>
          <p:nvPr/>
        </p:nvSpPr>
        <p:spPr>
          <a:xfrm>
            <a:off x="3048460" y="6226940"/>
            <a:ext cx="3065647" cy="338554"/>
          </a:xfrm>
          <a:prstGeom prst="rect">
            <a:avLst/>
          </a:prstGeom>
        </p:spPr>
        <p:txBody>
          <a:bodyPr wrap="none">
            <a:spAutoFit/>
          </a:bodyPr>
          <a:lstStyle/>
          <a:p>
            <a:pPr algn="ctr"/>
            <a:r>
              <a:rPr lang="it-IT" sz="1600" b="1" dirty="0" smtClean="0"/>
              <a:t>OL.MA - Grosseto, </a:t>
            </a:r>
            <a:r>
              <a:rPr lang="it-IT" sz="1600" b="1" dirty="0" smtClean="0"/>
              <a:t>28</a:t>
            </a:r>
            <a:r>
              <a:rPr lang="it-IT" sz="1600" b="1" dirty="0" smtClean="0"/>
              <a:t>/09/2018</a:t>
            </a:r>
            <a:endParaRPr lang="it-IT" sz="1600" b="1" dirty="0"/>
          </a:p>
        </p:txBody>
      </p:sp>
      <p:grpSp>
        <p:nvGrpSpPr>
          <p:cNvPr id="11" name="Gruppo 10"/>
          <p:cNvGrpSpPr/>
          <p:nvPr/>
        </p:nvGrpSpPr>
        <p:grpSpPr>
          <a:xfrm>
            <a:off x="263709" y="291014"/>
            <a:ext cx="1479558" cy="1284709"/>
            <a:chOff x="263709" y="291014"/>
            <a:chExt cx="1479558" cy="1284709"/>
          </a:xfrm>
        </p:grpSpPr>
        <p:pic>
          <p:nvPicPr>
            <p:cNvPr id="12" name="Immagine 11"/>
            <p:cNvPicPr>
              <a:picLocks noChangeAspect="1"/>
            </p:cNvPicPr>
            <p:nvPr/>
          </p:nvPicPr>
          <p:blipFill>
            <a:blip r:embed="rId6"/>
            <a:stretch>
              <a:fillRect/>
            </a:stretch>
          </p:blipFill>
          <p:spPr>
            <a:xfrm>
              <a:off x="276600" y="291014"/>
              <a:ext cx="1466667" cy="952381"/>
            </a:xfrm>
            <a:prstGeom prst="rect">
              <a:avLst/>
            </a:prstGeom>
          </p:spPr>
        </p:pic>
        <p:sp>
          <p:nvSpPr>
            <p:cNvPr id="13" name="Rettangolo 12"/>
            <p:cNvSpPr/>
            <p:nvPr/>
          </p:nvSpPr>
          <p:spPr>
            <a:xfrm>
              <a:off x="263709" y="1206391"/>
              <a:ext cx="1479558" cy="369332"/>
            </a:xfrm>
            <a:prstGeom prst="rect">
              <a:avLst/>
            </a:prstGeom>
          </p:spPr>
          <p:txBody>
            <a:bodyPr wrap="square">
              <a:spAutoFit/>
            </a:bodyPr>
            <a:lstStyle/>
            <a:p>
              <a:pPr algn="just"/>
              <a:r>
                <a:rPr lang="it-IT" sz="600" b="1" dirty="0"/>
                <a:t>Fondo europeo agricolo per lo sviluppo rurale: l’Europa investe nelle zone rurali</a:t>
              </a:r>
            </a:p>
            <a:p>
              <a:pPr algn="just"/>
              <a:endParaRPr lang="it-IT" sz="600" b="1" dirty="0"/>
            </a:p>
          </p:txBody>
        </p:sp>
      </p:grpSp>
    </p:spTree>
    <p:extLst>
      <p:ext uri="{BB962C8B-B14F-4D97-AF65-F5344CB8AC3E}">
        <p14:creationId xmlns:p14="http://schemas.microsoft.com/office/powerpoint/2010/main" val="7237958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Rectangle 2"/>
          <p:cNvSpPr>
            <a:spLocks noGrp="1"/>
          </p:cNvSpPr>
          <p:nvPr>
            <p:ph type="title"/>
          </p:nvPr>
        </p:nvSpPr>
        <p:spPr/>
        <p:txBody>
          <a:bodyPr/>
          <a:lstStyle/>
          <a:p>
            <a:r>
              <a:rPr lang="it-IT" sz="2800" b="1" smtClean="0"/>
              <a:t>Risultati</a:t>
            </a:r>
          </a:p>
        </p:txBody>
      </p:sp>
      <p:sp>
        <p:nvSpPr>
          <p:cNvPr id="19462" name="Rectangle 5"/>
          <p:cNvSpPr>
            <a:spLocks noChangeArrowheads="1"/>
          </p:cNvSpPr>
          <p:nvPr/>
        </p:nvSpPr>
        <p:spPr bwMode="auto">
          <a:xfrm>
            <a:off x="0" y="2152650"/>
            <a:ext cx="9144000" cy="0"/>
          </a:xfrm>
          <a:prstGeom prst="rect">
            <a:avLst/>
          </a:prstGeom>
          <a:noFill/>
          <a:ln w="9525">
            <a:noFill/>
            <a:miter lim="800000"/>
            <a:headEnd/>
            <a:tailEnd/>
          </a:ln>
        </p:spPr>
        <p:txBody>
          <a:bodyPr wrap="none" anchor="ctr">
            <a:spAutoFit/>
          </a:bodyPr>
          <a:lstStyle/>
          <a:p>
            <a:endParaRPr lang="it-IT"/>
          </a:p>
        </p:txBody>
      </p:sp>
      <p:graphicFrame>
        <p:nvGraphicFramePr>
          <p:cNvPr id="19460" name="Object 4"/>
          <p:cNvGraphicFramePr>
            <a:graphicFrameLocks noChangeAspect="1"/>
          </p:cNvGraphicFramePr>
          <p:nvPr/>
        </p:nvGraphicFramePr>
        <p:xfrm>
          <a:off x="757238" y="1633538"/>
          <a:ext cx="3381375" cy="2552700"/>
        </p:xfrm>
        <a:graphic>
          <a:graphicData uri="http://schemas.openxmlformats.org/presentationml/2006/ole">
            <mc:AlternateContent xmlns:mc="http://schemas.openxmlformats.org/markup-compatibility/2006">
              <mc:Choice xmlns:v="urn:schemas-microsoft-com:vml" Requires="v">
                <p:oleObj spid="_x0000_s19462" name="Prism Project" r:id="rId3" imgW="3384000" imgH="2556000" progId="Prism5.Document">
                  <p:embed/>
                </p:oleObj>
              </mc:Choice>
              <mc:Fallback>
                <p:oleObj name="Prism Project" r:id="rId3" imgW="3384000" imgH="2556000" progId="Prism5.Document">
                  <p:embed/>
                  <p:pic>
                    <p:nvPicPr>
                      <p:cNvPr id="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7238" y="1633538"/>
                        <a:ext cx="3381375" cy="255270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9463" name="Picture 6" descr="DSCN7667"/>
          <p:cNvPicPr>
            <a:picLocks noChangeAspect="1" noChangeArrowheads="1"/>
          </p:cNvPicPr>
          <p:nvPr/>
        </p:nvPicPr>
        <p:blipFill>
          <a:blip r:embed="rId5"/>
          <a:srcRect l="10637" t="3862" r="8125"/>
          <a:stretch>
            <a:fillRect/>
          </a:stretch>
        </p:blipFill>
        <p:spPr bwMode="auto">
          <a:xfrm>
            <a:off x="4560888" y="1501775"/>
            <a:ext cx="3248025" cy="2876550"/>
          </a:xfrm>
          <a:prstGeom prst="rect">
            <a:avLst/>
          </a:prstGeom>
          <a:noFill/>
          <a:ln w="9525">
            <a:solidFill>
              <a:srgbClr val="000000"/>
            </a:solidFill>
            <a:miter lim="800000"/>
            <a:headEnd/>
            <a:tailEnd/>
          </a:ln>
        </p:spPr>
      </p:pic>
      <p:sp>
        <p:nvSpPr>
          <p:cNvPr id="19464" name="Text Box 7"/>
          <p:cNvSpPr txBox="1">
            <a:spLocks noChangeArrowheads="1"/>
          </p:cNvSpPr>
          <p:nvPr/>
        </p:nvSpPr>
        <p:spPr bwMode="auto">
          <a:xfrm>
            <a:off x="1443038" y="5275263"/>
            <a:ext cx="5957887" cy="366712"/>
          </a:xfrm>
          <a:prstGeom prst="rect">
            <a:avLst/>
          </a:prstGeom>
          <a:noFill/>
          <a:ln w="9525">
            <a:noFill/>
            <a:miter lim="800000"/>
            <a:headEnd/>
            <a:tailEnd/>
          </a:ln>
        </p:spPr>
        <p:txBody>
          <a:bodyPr wrap="none">
            <a:spAutoFit/>
          </a:bodyPr>
          <a:lstStyle/>
          <a:p>
            <a:r>
              <a:rPr lang="it-IT" b="1">
                <a:latin typeface="Calibri" pitchFamily="34" charset="0"/>
              </a:rPr>
              <a:t>Piante cresciute su substrati contenti diverse quantità di ACV</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7" name="Rectangle 5"/>
          <p:cNvSpPr>
            <a:spLocks noChangeArrowheads="1"/>
          </p:cNvSpPr>
          <p:nvPr/>
        </p:nvSpPr>
        <p:spPr bwMode="auto">
          <a:xfrm>
            <a:off x="0" y="2205038"/>
            <a:ext cx="9144000" cy="0"/>
          </a:xfrm>
          <a:prstGeom prst="rect">
            <a:avLst/>
          </a:prstGeom>
          <a:noFill/>
          <a:ln w="9525">
            <a:noFill/>
            <a:miter lim="800000"/>
            <a:headEnd/>
            <a:tailEnd/>
          </a:ln>
        </p:spPr>
        <p:txBody>
          <a:bodyPr wrap="none" anchor="ctr">
            <a:spAutoFit/>
          </a:bodyPr>
          <a:lstStyle/>
          <a:p>
            <a:endParaRPr lang="it-IT"/>
          </a:p>
        </p:txBody>
      </p:sp>
      <p:graphicFrame>
        <p:nvGraphicFramePr>
          <p:cNvPr id="20484" name="Object 4"/>
          <p:cNvGraphicFramePr>
            <a:graphicFrameLocks noChangeAspect="1"/>
          </p:cNvGraphicFramePr>
          <p:nvPr/>
        </p:nvGraphicFramePr>
        <p:xfrm>
          <a:off x="1150938" y="1585913"/>
          <a:ext cx="3228975" cy="2447925"/>
        </p:xfrm>
        <a:graphic>
          <a:graphicData uri="http://schemas.openxmlformats.org/presentationml/2006/ole">
            <mc:AlternateContent xmlns:mc="http://schemas.openxmlformats.org/markup-compatibility/2006">
              <mc:Choice xmlns:v="urn:schemas-microsoft-com:vml" Requires="v">
                <p:oleObj spid="_x0000_s20489" name="Prism Project" r:id="rId3" imgW="3600000" imgH="2736000" progId="Prism5.Document">
                  <p:embed/>
                </p:oleObj>
              </mc:Choice>
              <mc:Fallback>
                <p:oleObj name="Prism Project" r:id="rId3" imgW="3600000" imgH="2736000" progId="Prism5.Document">
                  <p:embed/>
                  <p:pic>
                    <p:nvPicPr>
                      <p:cNvPr id="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0938" y="1585913"/>
                        <a:ext cx="3228975" cy="244792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488" name="Rectangle 7"/>
          <p:cNvSpPr>
            <a:spLocks noChangeArrowheads="1"/>
          </p:cNvSpPr>
          <p:nvPr/>
        </p:nvSpPr>
        <p:spPr bwMode="auto">
          <a:xfrm>
            <a:off x="0" y="2166938"/>
            <a:ext cx="9144000" cy="0"/>
          </a:xfrm>
          <a:prstGeom prst="rect">
            <a:avLst/>
          </a:prstGeom>
          <a:noFill/>
          <a:ln w="9525">
            <a:noFill/>
            <a:miter lim="800000"/>
            <a:headEnd/>
            <a:tailEnd/>
          </a:ln>
        </p:spPr>
        <p:txBody>
          <a:bodyPr wrap="none" anchor="ctr">
            <a:spAutoFit/>
          </a:bodyPr>
          <a:lstStyle/>
          <a:p>
            <a:endParaRPr lang="it-IT"/>
          </a:p>
        </p:txBody>
      </p:sp>
      <p:graphicFrame>
        <p:nvGraphicFramePr>
          <p:cNvPr id="20486" name="Object 6"/>
          <p:cNvGraphicFramePr>
            <a:graphicFrameLocks noChangeAspect="1"/>
          </p:cNvGraphicFramePr>
          <p:nvPr/>
        </p:nvGraphicFramePr>
        <p:xfrm>
          <a:off x="5407025" y="1571625"/>
          <a:ext cx="2609850" cy="2524125"/>
        </p:xfrm>
        <a:graphic>
          <a:graphicData uri="http://schemas.openxmlformats.org/presentationml/2006/ole">
            <mc:AlternateContent xmlns:mc="http://schemas.openxmlformats.org/markup-compatibility/2006">
              <mc:Choice xmlns:v="urn:schemas-microsoft-com:vml" Requires="v">
                <p:oleObj spid="_x0000_s20490" name="Prism Project" r:id="rId5" imgW="3132000" imgH="3024000" progId="Prism5.Document">
                  <p:embed/>
                </p:oleObj>
              </mc:Choice>
              <mc:Fallback>
                <p:oleObj name="Prism Project" r:id="rId5" imgW="3132000" imgH="3024000" progId="Prism5.Document">
                  <p:embed/>
                  <p:pic>
                    <p:nvPicPr>
                      <p:cNvPr id="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07025" y="1571625"/>
                        <a:ext cx="2609850" cy="252412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489" name="Text Box 8"/>
          <p:cNvSpPr txBox="1">
            <a:spLocks noChangeArrowheads="1"/>
          </p:cNvSpPr>
          <p:nvPr/>
        </p:nvSpPr>
        <p:spPr bwMode="auto">
          <a:xfrm>
            <a:off x="1093788" y="4460875"/>
            <a:ext cx="7072312" cy="915988"/>
          </a:xfrm>
          <a:prstGeom prst="rect">
            <a:avLst/>
          </a:prstGeom>
          <a:noFill/>
          <a:ln w="9525">
            <a:noFill/>
            <a:miter lim="800000"/>
            <a:headEnd/>
            <a:tailEnd/>
          </a:ln>
        </p:spPr>
        <p:txBody>
          <a:bodyPr wrap="none">
            <a:spAutoFit/>
          </a:bodyPr>
          <a:lstStyle/>
          <a:p>
            <a:pPr algn="just"/>
            <a:r>
              <a:rPr lang="it-IT" b="1">
                <a:latin typeface="Calibri" pitchFamily="34" charset="0"/>
              </a:rPr>
              <a:t>Numero di germogli nuovi e contenuto in clorofilla di piante cresciute su </a:t>
            </a:r>
          </a:p>
          <a:p>
            <a:pPr algn="just"/>
            <a:r>
              <a:rPr lang="it-IT" b="1">
                <a:latin typeface="Calibri" pitchFamily="34" charset="0"/>
              </a:rPr>
              <a:t>substrati contenti diverse quantità di ACV</a:t>
            </a:r>
          </a:p>
          <a:p>
            <a:pPr algn="just"/>
            <a:r>
              <a:rPr lang="it-IT" b="1">
                <a:latin typeface="Calibri" pitchFamily="34" charset="0"/>
              </a:rPr>
              <a:t>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3"/>
          <p:cNvSpPr>
            <a:spLocks noGrp="1"/>
          </p:cNvSpPr>
          <p:nvPr>
            <p:ph type="body" idx="1"/>
          </p:nvPr>
        </p:nvSpPr>
        <p:spPr>
          <a:xfrm>
            <a:off x="457200" y="1600200"/>
            <a:ext cx="8229600" cy="1612900"/>
          </a:xfrm>
          <a:ln>
            <a:solidFill>
              <a:srgbClr val="000000"/>
            </a:solidFill>
          </a:ln>
        </p:spPr>
        <p:txBody>
          <a:bodyPr/>
          <a:lstStyle/>
          <a:p>
            <a:pPr>
              <a:buFont typeface="Arial" charset="0"/>
              <a:buNone/>
            </a:pPr>
            <a:r>
              <a:rPr lang="it-IT" smtClean="0"/>
              <a:t>	</a:t>
            </a:r>
            <a:r>
              <a:rPr lang="it-IT" sz="1800" b="1" smtClean="0"/>
              <a:t>La prova di accrescimento delle piante di olivo è ancora in corso ma i primi risultati sono veramente soddisfacenti, le piante hanno una crescita superiore  su substrati ricchi di ACV rispetto ai substrati standard a base di torba.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3"/>
          <p:cNvSpPr>
            <a:spLocks noGrp="1"/>
          </p:cNvSpPr>
          <p:nvPr>
            <p:ph type="body" idx="1"/>
          </p:nvPr>
        </p:nvSpPr>
        <p:spPr>
          <a:xfrm>
            <a:off x="457200" y="1001713"/>
            <a:ext cx="8229600" cy="5124450"/>
          </a:xfrm>
          <a:ln>
            <a:solidFill>
              <a:srgbClr val="000000"/>
            </a:solidFill>
          </a:ln>
        </p:spPr>
        <p:txBody>
          <a:bodyPr/>
          <a:lstStyle/>
          <a:p>
            <a:pPr algn="just">
              <a:lnSpc>
                <a:spcPct val="90000"/>
              </a:lnSpc>
              <a:buFont typeface="Arial" charset="0"/>
              <a:buNone/>
            </a:pPr>
            <a:r>
              <a:rPr lang="it-IT" sz="2400" smtClean="0"/>
              <a:t>	</a:t>
            </a:r>
          </a:p>
          <a:p>
            <a:pPr algn="just">
              <a:lnSpc>
                <a:spcPct val="90000"/>
              </a:lnSpc>
              <a:buFont typeface="Arial" charset="0"/>
              <a:buNone/>
            </a:pPr>
            <a:r>
              <a:rPr lang="it-IT" sz="2000" b="1" smtClean="0"/>
              <a:t>	I risultati emersi indicano complessivamente come si  possano utilizzare gli scarti della lavorazione delle olive per la produzione di Ammendante Compostato Verde (ACV), utile per la produzione vivaistica che pertanto, da fonte di spesa come rifiuto, diviene risorsa. È stato pertanto proposto e validato dai risultati un sistema chiuso di trasformazione delle biomasse di scarto  in grado di limitare fortemente l’apporto esterno di materiale organico esterno (torba) con un risparmio energetico ed economico nell’ambito della salvaguardia ambientale.</a:t>
            </a:r>
          </a:p>
          <a:p>
            <a:pPr algn="just">
              <a:lnSpc>
                <a:spcPct val="90000"/>
              </a:lnSpc>
              <a:buFont typeface="Arial" charset="0"/>
              <a:buNone/>
            </a:pPr>
            <a:endParaRPr lang="it-IT" sz="2000" b="1" smtClean="0"/>
          </a:p>
          <a:p>
            <a:pPr algn="just">
              <a:lnSpc>
                <a:spcPct val="90000"/>
              </a:lnSpc>
              <a:buFont typeface="Arial" charset="0"/>
              <a:buNone/>
            </a:pPr>
            <a:r>
              <a:rPr lang="it-IT" sz="2000" b="1" smtClean="0"/>
              <a:t>	Questa metodologia consente quindi, ad un basso costo, di utilizzare i sottoprodotti della lavorazione delle olive per la produzione di Ammendante Compostato Verde, in grado di sostituire in modo soddisfacente la torba nella preparazione dei substrati di crescita per la coltivazione in vaso. </a:t>
            </a:r>
          </a:p>
          <a:p>
            <a:pPr algn="just">
              <a:lnSpc>
                <a:spcPct val="90000"/>
              </a:lnSpc>
              <a:buFont typeface="Arial" charset="0"/>
              <a:buNone/>
            </a:pPr>
            <a:endParaRPr lang="it-IT" sz="2000" b="1"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 Box 5"/>
          <p:cNvSpPr txBox="1">
            <a:spLocks noChangeArrowheads="1"/>
          </p:cNvSpPr>
          <p:nvPr/>
        </p:nvSpPr>
        <p:spPr bwMode="auto">
          <a:xfrm>
            <a:off x="506413" y="4013200"/>
            <a:ext cx="8291512" cy="641350"/>
          </a:xfrm>
          <a:prstGeom prst="rect">
            <a:avLst/>
          </a:prstGeom>
          <a:noFill/>
          <a:ln w="9525">
            <a:noFill/>
            <a:miter lim="800000"/>
            <a:headEnd/>
            <a:tailEnd/>
          </a:ln>
        </p:spPr>
        <p:txBody>
          <a:bodyPr>
            <a:spAutoFit/>
          </a:bodyPr>
          <a:lstStyle/>
          <a:p>
            <a:pPr algn="just"/>
            <a:r>
              <a:rPr lang="it-IT" b="1">
                <a:latin typeface="Bradley Hand ITC" pitchFamily="66" charset="0"/>
              </a:rPr>
              <a:t>Un grazie va al responsabile del frantoio OL.ma Sig. Giorgio Bellaveglia e a tutti gli operai per la disponibilità con cui hanno accolto tutte le mie richieste</a:t>
            </a:r>
          </a:p>
        </p:txBody>
      </p:sp>
      <p:sp>
        <p:nvSpPr>
          <p:cNvPr id="30722" name="Text Box 6"/>
          <p:cNvSpPr txBox="1">
            <a:spLocks noChangeArrowheads="1"/>
          </p:cNvSpPr>
          <p:nvPr/>
        </p:nvSpPr>
        <p:spPr bwMode="auto">
          <a:xfrm>
            <a:off x="2854325" y="2287588"/>
            <a:ext cx="3068638" cy="466725"/>
          </a:xfrm>
          <a:prstGeom prst="rect">
            <a:avLst/>
          </a:prstGeom>
          <a:noFill/>
          <a:ln w="9525">
            <a:solidFill>
              <a:schemeClr val="tx1"/>
            </a:solidFill>
            <a:miter lim="800000"/>
            <a:headEnd/>
            <a:tailEnd/>
          </a:ln>
        </p:spPr>
        <p:txBody>
          <a:bodyPr wrap="none">
            <a:spAutoFit/>
          </a:bodyPr>
          <a:lstStyle/>
          <a:p>
            <a:r>
              <a:rPr lang="it-IT" sz="2400" b="1">
                <a:latin typeface="Calibri" pitchFamily="34" charset="0"/>
              </a:rPr>
              <a:t>Grazie per l’attenzione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a 1"/>
          <p:cNvGraphicFramePr>
            <a:graphicFrameLocks noGrp="1"/>
          </p:cNvGraphicFramePr>
          <p:nvPr>
            <p:extLst>
              <p:ext uri="{D42A27DB-BD31-4B8C-83A1-F6EECF244321}">
                <p14:modId xmlns:p14="http://schemas.microsoft.com/office/powerpoint/2010/main" val="2778477184"/>
              </p:ext>
            </p:extLst>
          </p:nvPr>
        </p:nvGraphicFramePr>
        <p:xfrm>
          <a:off x="279400" y="317500"/>
          <a:ext cx="8570794" cy="971550"/>
        </p:xfrm>
        <a:graphic>
          <a:graphicData uri="http://schemas.openxmlformats.org/drawingml/2006/table">
            <a:tbl>
              <a:tblPr firstRow="1" firstCol="1" bandRow="1">
                <a:tableStyleId>{5C22544A-7EE6-4342-B048-85BDC9FD1C3A}</a:tableStyleId>
              </a:tblPr>
              <a:tblGrid>
                <a:gridCol w="8570794"/>
              </a:tblGrid>
              <a:tr h="323850">
                <a:tc>
                  <a:txBody>
                    <a:bodyPr/>
                    <a:lstStyle/>
                    <a:p>
                      <a:pPr>
                        <a:lnSpc>
                          <a:spcPct val="107000"/>
                        </a:lnSpc>
                        <a:spcAft>
                          <a:spcPts val="0"/>
                        </a:spcAft>
                      </a:pPr>
                      <a:r>
                        <a:rPr lang="it-IT" sz="1800" kern="50" dirty="0" smtClean="0">
                          <a:solidFill>
                            <a:schemeClr val="tx1"/>
                          </a:solidFill>
                          <a:effectLst/>
                        </a:rPr>
                        <a:t>Obiettivo specifico 2.3: impianti pilota razionali per produzione ACV</a:t>
                      </a:r>
                      <a:endParaRPr lang="it-IT" sz="1800" kern="50" dirty="0">
                        <a:solidFill>
                          <a:schemeClr val="tx1"/>
                        </a:solidFill>
                        <a:effectLst/>
                      </a:endParaRPr>
                    </a:p>
                  </a:txBody>
                  <a:tcPr marL="44450" marR="44450" marT="0" marB="0" anchor="ctr">
                    <a:solidFill>
                      <a:schemeClr val="accent1">
                        <a:lumMod val="40000"/>
                        <a:lumOff val="60000"/>
                      </a:schemeClr>
                    </a:solidFill>
                  </a:tcPr>
                </a:tc>
              </a:tr>
              <a:tr h="323850">
                <a:tc>
                  <a:txBody>
                    <a:bodyPr/>
                    <a:lstStyle/>
                    <a:p>
                      <a:pPr marL="0" marR="0" indent="0" algn="just" defTabSz="914400" rtl="0" eaLnBrk="1" fontAlgn="auto" latinLnBrk="0" hangingPunct="1">
                        <a:lnSpc>
                          <a:spcPct val="107000"/>
                        </a:lnSpc>
                        <a:spcBef>
                          <a:spcPts val="0"/>
                        </a:spcBef>
                        <a:spcAft>
                          <a:spcPts val="0"/>
                        </a:spcAft>
                        <a:buClrTx/>
                        <a:buSzTx/>
                        <a:buFontTx/>
                        <a:buNone/>
                        <a:tabLst/>
                        <a:defRPr/>
                      </a:pPr>
                      <a:r>
                        <a:rPr lang="it-IT" sz="1800" kern="50" dirty="0" smtClean="0">
                          <a:solidFill>
                            <a:schemeClr val="tx1"/>
                          </a:solidFill>
                          <a:effectLst/>
                          <a:latin typeface="+mj-lt"/>
                          <a:ea typeface="SimSun" panose="02010600030101010101" pitchFamily="2" charset="-122"/>
                          <a:cs typeface="Mangal" panose="02040503050203030202" pitchFamily="18" charset="0"/>
                        </a:rPr>
                        <a:t>Azione 11</a:t>
                      </a:r>
                      <a:r>
                        <a:rPr lang="it-IT" sz="1800" kern="50" dirty="0" smtClean="0">
                          <a:solidFill>
                            <a:schemeClr val="tx1"/>
                          </a:solidFill>
                          <a:effectLst/>
                          <a:latin typeface="+mj-lt"/>
                          <a:ea typeface="SimSun" panose="02010600030101010101" pitchFamily="2" charset="-122"/>
                          <a:cs typeface="Mangal" panose="02040503050203030202" pitchFamily="18" charset="0"/>
                        </a:rPr>
                        <a:t>. Produzione degli ACV</a:t>
                      </a:r>
                    </a:p>
                  </a:txBody>
                  <a:tcPr marL="44450" marR="44450" marT="0" marB="0" anchor="ctr">
                    <a:solidFill>
                      <a:schemeClr val="accent1">
                        <a:lumMod val="40000"/>
                        <a:lumOff val="60000"/>
                      </a:schemeClr>
                    </a:solidFill>
                  </a:tcPr>
                </a:tc>
              </a:tr>
              <a:tr h="323850">
                <a:tc>
                  <a:txBody>
                    <a:bodyPr/>
                    <a:lstStyle/>
                    <a:p>
                      <a:pPr marL="0" marR="0" indent="0" algn="just" defTabSz="914400" rtl="0" eaLnBrk="1" fontAlgn="auto" latinLnBrk="0" hangingPunct="1">
                        <a:lnSpc>
                          <a:spcPct val="107000"/>
                        </a:lnSpc>
                        <a:spcBef>
                          <a:spcPts val="0"/>
                        </a:spcBef>
                        <a:spcAft>
                          <a:spcPts val="0"/>
                        </a:spcAft>
                        <a:buClrTx/>
                        <a:buSzTx/>
                        <a:buFontTx/>
                        <a:buNone/>
                        <a:tabLst/>
                        <a:defRPr/>
                      </a:pPr>
                      <a:r>
                        <a:rPr lang="it-IT" sz="1800" kern="50" dirty="0" smtClean="0">
                          <a:solidFill>
                            <a:schemeClr val="tx1"/>
                          </a:solidFill>
                          <a:effectLst/>
                          <a:latin typeface="+mj-lt"/>
                          <a:ea typeface="SimSun" panose="02010600030101010101" pitchFamily="2" charset="-122"/>
                          <a:cs typeface="Mangal" panose="02040503050203030202" pitchFamily="18" charset="0"/>
                        </a:rPr>
                        <a:t>Responsabile DIBAF – Dott. Maria Pia</a:t>
                      </a:r>
                      <a:r>
                        <a:rPr lang="it-IT" sz="1800" kern="50" baseline="0" dirty="0" smtClean="0">
                          <a:solidFill>
                            <a:schemeClr val="tx1"/>
                          </a:solidFill>
                          <a:effectLst/>
                          <a:latin typeface="+mj-lt"/>
                          <a:ea typeface="SimSun" panose="02010600030101010101" pitchFamily="2" charset="-122"/>
                          <a:cs typeface="Mangal" panose="02040503050203030202" pitchFamily="18" charset="0"/>
                        </a:rPr>
                        <a:t> </a:t>
                      </a:r>
                      <a:r>
                        <a:rPr lang="it-IT" sz="1800" kern="50" baseline="0" dirty="0" err="1" smtClean="0">
                          <a:solidFill>
                            <a:schemeClr val="tx1"/>
                          </a:solidFill>
                          <a:effectLst/>
                          <a:latin typeface="+mj-lt"/>
                          <a:ea typeface="SimSun" panose="02010600030101010101" pitchFamily="2" charset="-122"/>
                          <a:cs typeface="Mangal" panose="02040503050203030202" pitchFamily="18" charset="0"/>
                        </a:rPr>
                        <a:t>Aleandri</a:t>
                      </a:r>
                      <a:endParaRPr lang="it-IT" sz="1800" kern="50" dirty="0" smtClean="0">
                        <a:solidFill>
                          <a:schemeClr val="tx1"/>
                        </a:solidFill>
                        <a:effectLst/>
                        <a:latin typeface="+mj-lt"/>
                        <a:ea typeface="SimSun" panose="02010600030101010101" pitchFamily="2" charset="-122"/>
                        <a:cs typeface="Mangal" panose="02040503050203030202" pitchFamily="18" charset="0"/>
                      </a:endParaRPr>
                    </a:p>
                  </a:txBody>
                  <a:tcPr marL="44450" marR="44450" marT="0" marB="0" anchor="ctr">
                    <a:solidFill>
                      <a:schemeClr val="accent2">
                        <a:lumMod val="40000"/>
                        <a:lumOff val="60000"/>
                      </a:schemeClr>
                    </a:solidFill>
                  </a:tcPr>
                </a:tc>
              </a:tr>
            </a:tbl>
          </a:graphicData>
        </a:graphic>
      </p:graphicFrame>
      <p:sp>
        <p:nvSpPr>
          <p:cNvPr id="14347" name="Rettangolo 3"/>
          <p:cNvSpPr>
            <a:spLocks noChangeArrowheads="1"/>
          </p:cNvSpPr>
          <p:nvPr/>
        </p:nvSpPr>
        <p:spPr bwMode="auto">
          <a:xfrm>
            <a:off x="246063" y="1725613"/>
            <a:ext cx="8651875" cy="3694112"/>
          </a:xfrm>
          <a:prstGeom prst="rect">
            <a:avLst/>
          </a:prstGeom>
          <a:noFill/>
          <a:ln w="9525">
            <a:noFill/>
            <a:miter lim="800000"/>
            <a:headEnd/>
            <a:tailEnd/>
          </a:ln>
        </p:spPr>
        <p:txBody>
          <a:bodyPr>
            <a:spAutoFit/>
          </a:bodyPr>
          <a:lstStyle/>
          <a:p>
            <a:pPr algn="just"/>
            <a:r>
              <a:rPr lang="it-IT" b="1">
                <a:latin typeface="Calibri" pitchFamily="34" charset="0"/>
              </a:rPr>
              <a:t>La produzione di Ammendante Compostato Verde (ACV) è stata effettuata secondo la normativa vigente.</a:t>
            </a:r>
          </a:p>
          <a:p>
            <a:pPr algn="just"/>
            <a:endParaRPr lang="it-IT" b="1">
              <a:latin typeface="Calibri" pitchFamily="34" charset="0"/>
            </a:endParaRPr>
          </a:p>
          <a:p>
            <a:pPr algn="just"/>
            <a:r>
              <a:rPr lang="it-IT" b="1">
                <a:latin typeface="Calibri" pitchFamily="34" charset="0"/>
              </a:rPr>
              <a:t>É stata quindi individuata e resa operativa un’area attrezzata per il condizionamento e compostaggio degli scarti del processo di lavorazione delle olive. </a:t>
            </a:r>
          </a:p>
          <a:p>
            <a:pPr algn="just"/>
            <a:endParaRPr lang="it-IT" b="1">
              <a:latin typeface="Calibri" pitchFamily="34" charset="0"/>
            </a:endParaRPr>
          </a:p>
          <a:p>
            <a:pPr algn="just"/>
            <a:r>
              <a:rPr lang="it-IT" b="1">
                <a:latin typeface="Calibri" pitchFamily="34" charset="0"/>
              </a:rPr>
              <a:t>In particolare è stata delimitata un’area di circa 200 m</a:t>
            </a:r>
            <a:r>
              <a:rPr lang="it-IT" b="1" baseline="30000">
                <a:latin typeface="Calibri" pitchFamily="34" charset="0"/>
              </a:rPr>
              <a:t>2</a:t>
            </a:r>
            <a:r>
              <a:rPr lang="it-IT" b="1">
                <a:latin typeface="Calibri" pitchFamily="34" charset="0"/>
              </a:rPr>
              <a:t> per lo stoccaggio delle matrici e predisposta una platea cementata con struttura fissa di copertura a capriata in ferro per la gestione dei materiali durante il ciclo di compostaggio. </a:t>
            </a:r>
          </a:p>
          <a:p>
            <a:pPr algn="just"/>
            <a:endParaRPr lang="it-IT" b="1">
              <a:latin typeface="Calibri" pitchFamily="34" charset="0"/>
            </a:endParaRPr>
          </a:p>
          <a:p>
            <a:pPr algn="just"/>
            <a:r>
              <a:rPr lang="it-IT" b="1">
                <a:latin typeface="Calibri" pitchFamily="34" charset="0"/>
              </a:rPr>
              <a:t>Sono stati predisposti 4 cumuli separati composti da 70 % di residui del processo di estrazione dell'olio e 30% di residui di potatura dell'olivo. La massa totale dei quattro cumuli è stata di circa 12 tonnellate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ttangolo 1"/>
          <p:cNvSpPr>
            <a:spLocks noChangeArrowheads="1"/>
          </p:cNvSpPr>
          <p:nvPr/>
        </p:nvSpPr>
        <p:spPr bwMode="auto">
          <a:xfrm>
            <a:off x="231775" y="266700"/>
            <a:ext cx="8666163" cy="2014538"/>
          </a:xfrm>
          <a:prstGeom prst="rect">
            <a:avLst/>
          </a:prstGeom>
          <a:noFill/>
          <a:ln w="9525">
            <a:noFill/>
            <a:miter lim="800000"/>
            <a:headEnd/>
            <a:tailEnd/>
          </a:ln>
        </p:spPr>
        <p:txBody>
          <a:bodyPr>
            <a:spAutoFit/>
          </a:bodyPr>
          <a:lstStyle/>
          <a:p>
            <a:pPr algn="just"/>
            <a:r>
              <a:rPr lang="it-IT" b="1">
                <a:latin typeface="Calibri" pitchFamily="34" charset="0"/>
                <a:cs typeface="Times New Roman" pitchFamily="18" charset="0"/>
              </a:rPr>
              <a:t>Durante tutto il ciclo di compostaggio sono stati monitorati con cadenza bisettimanale i parametri di:</a:t>
            </a:r>
          </a:p>
          <a:p>
            <a:pPr algn="just">
              <a:buFont typeface="Arial" charset="0"/>
              <a:buChar char="•"/>
            </a:pPr>
            <a:endParaRPr lang="it-IT" b="1">
              <a:latin typeface="Calibri" pitchFamily="34" charset="0"/>
              <a:cs typeface="Times New Roman" pitchFamily="18" charset="0"/>
            </a:endParaRPr>
          </a:p>
          <a:p>
            <a:pPr algn="just">
              <a:buFont typeface="Arial" charset="0"/>
              <a:buChar char="•"/>
            </a:pPr>
            <a:r>
              <a:rPr lang="it-IT" b="1">
                <a:latin typeface="Calibri" pitchFamily="34" charset="0"/>
                <a:cs typeface="Times New Roman" pitchFamily="18" charset="0"/>
              </a:rPr>
              <a:t>temperatura</a:t>
            </a:r>
          </a:p>
          <a:p>
            <a:pPr algn="just">
              <a:buFont typeface="Arial" charset="0"/>
              <a:buChar char="•"/>
            </a:pPr>
            <a:r>
              <a:rPr lang="it-IT" b="1">
                <a:latin typeface="Calibri" pitchFamily="34" charset="0"/>
                <a:cs typeface="Times New Roman" pitchFamily="18" charset="0"/>
              </a:rPr>
              <a:t>umidità </a:t>
            </a:r>
          </a:p>
          <a:p>
            <a:pPr algn="just">
              <a:buFont typeface="Arial" charset="0"/>
              <a:buChar char="•"/>
            </a:pPr>
            <a:r>
              <a:rPr lang="it-IT" b="1">
                <a:latin typeface="Calibri" pitchFamily="34" charset="0"/>
                <a:cs typeface="Times New Roman" pitchFamily="18" charset="0"/>
              </a:rPr>
              <a:t>conta microbiologica (batteri ,funghi, lieviti)</a:t>
            </a:r>
          </a:p>
          <a:p>
            <a:pPr algn="just"/>
            <a:endParaRPr lang="it-IT" b="1">
              <a:latin typeface="Calibri" pitchFamily="34" charset="0"/>
              <a:cs typeface="Times New Roman" pitchFamily="18" charset="0"/>
            </a:endParaRPr>
          </a:p>
        </p:txBody>
      </p:sp>
      <p:pic>
        <p:nvPicPr>
          <p:cNvPr id="17410" name="Immagine 2"/>
          <p:cNvPicPr>
            <a:picLocks noChangeAspect="1"/>
          </p:cNvPicPr>
          <p:nvPr/>
        </p:nvPicPr>
        <p:blipFill>
          <a:blip r:embed="rId2"/>
          <a:srcRect/>
          <a:stretch>
            <a:fillRect/>
          </a:stretch>
        </p:blipFill>
        <p:spPr bwMode="auto">
          <a:xfrm>
            <a:off x="280988" y="3467100"/>
            <a:ext cx="4319587" cy="2424113"/>
          </a:xfrm>
          <a:prstGeom prst="rect">
            <a:avLst/>
          </a:prstGeom>
          <a:noFill/>
          <a:ln w="3175">
            <a:solidFill>
              <a:srgbClr val="000000"/>
            </a:solidFill>
            <a:miter lim="800000"/>
            <a:headEnd/>
            <a:tailEnd/>
          </a:ln>
        </p:spPr>
      </p:pic>
      <p:pic>
        <p:nvPicPr>
          <p:cNvPr id="17411" name="Immagine 3"/>
          <p:cNvPicPr>
            <a:picLocks noChangeAspect="1"/>
          </p:cNvPicPr>
          <p:nvPr/>
        </p:nvPicPr>
        <p:blipFill>
          <a:blip r:embed="rId3"/>
          <a:srcRect/>
          <a:stretch>
            <a:fillRect/>
          </a:stretch>
        </p:blipFill>
        <p:spPr bwMode="auto">
          <a:xfrm>
            <a:off x="4600575" y="3463925"/>
            <a:ext cx="4319588" cy="2430463"/>
          </a:xfrm>
          <a:prstGeom prst="rect">
            <a:avLst/>
          </a:prstGeom>
          <a:noFill/>
          <a:ln w="3175">
            <a:solidFill>
              <a:srgbClr val="000000"/>
            </a:solid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64" name="Object 4"/>
          <p:cNvGraphicFramePr>
            <a:graphicFrameLocks noChangeAspect="1"/>
          </p:cNvGraphicFramePr>
          <p:nvPr/>
        </p:nvGraphicFramePr>
        <p:xfrm>
          <a:off x="685800" y="2206625"/>
          <a:ext cx="3348038" cy="2627313"/>
        </p:xfrm>
        <a:graphic>
          <a:graphicData uri="http://schemas.openxmlformats.org/presentationml/2006/ole">
            <mc:AlternateContent xmlns:mc="http://schemas.openxmlformats.org/markup-compatibility/2006">
              <mc:Choice xmlns:v="urn:schemas-microsoft-com:vml" Requires="v">
                <p:oleObj spid="_x0000_s15368" name="Prism Project" r:id="rId3" imgW="3348000" imgH="2628000" progId="Prism5.Document">
                  <p:embed/>
                </p:oleObj>
              </mc:Choice>
              <mc:Fallback>
                <p:oleObj name="Prism Project" r:id="rId3" imgW="3348000" imgH="2628000" progId="Prism5.Document">
                  <p:embed/>
                  <p:pic>
                    <p:nvPicPr>
                      <p:cNvPr id="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2206625"/>
                        <a:ext cx="3348038" cy="2627313"/>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365" name="Object 5"/>
          <p:cNvGraphicFramePr>
            <a:graphicFrameLocks noChangeAspect="1"/>
          </p:cNvGraphicFramePr>
          <p:nvPr/>
        </p:nvGraphicFramePr>
        <p:xfrm>
          <a:off x="4932363" y="2203450"/>
          <a:ext cx="3348037" cy="2627313"/>
        </p:xfrm>
        <a:graphic>
          <a:graphicData uri="http://schemas.openxmlformats.org/presentationml/2006/ole">
            <mc:AlternateContent xmlns:mc="http://schemas.openxmlformats.org/markup-compatibility/2006">
              <mc:Choice xmlns:v="urn:schemas-microsoft-com:vml" Requires="v">
                <p:oleObj spid="_x0000_s15369" name="Prism Project" r:id="rId5" imgW="3348000" imgH="2628000" progId="Prism5.Document">
                  <p:embed/>
                </p:oleObj>
              </mc:Choice>
              <mc:Fallback>
                <p:oleObj name="Prism Project" r:id="rId5" imgW="3348000" imgH="2628000" progId="Prism5.Document">
                  <p:embed/>
                  <p:pic>
                    <p:nvPicPr>
                      <p:cNvPr id="0"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2363" y="2203450"/>
                        <a:ext cx="3348037" cy="2627313"/>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366" name="Text Box 6"/>
          <p:cNvSpPr txBox="1">
            <a:spLocks noChangeArrowheads="1"/>
          </p:cNvSpPr>
          <p:nvPr/>
        </p:nvSpPr>
        <p:spPr bwMode="auto">
          <a:xfrm>
            <a:off x="1668463" y="1019175"/>
            <a:ext cx="184150" cy="366713"/>
          </a:xfrm>
          <a:prstGeom prst="rect">
            <a:avLst/>
          </a:prstGeom>
          <a:noFill/>
          <a:ln w="9525">
            <a:noFill/>
            <a:miter lim="800000"/>
            <a:headEnd/>
            <a:tailEnd/>
          </a:ln>
        </p:spPr>
        <p:txBody>
          <a:bodyPr wrap="none">
            <a:spAutoFit/>
          </a:bodyPr>
          <a:lstStyle/>
          <a:p>
            <a:endParaRPr lang="it-IT"/>
          </a:p>
        </p:txBody>
      </p:sp>
      <p:sp>
        <p:nvSpPr>
          <p:cNvPr id="15367" name="Text Box 7"/>
          <p:cNvSpPr txBox="1">
            <a:spLocks noChangeArrowheads="1"/>
          </p:cNvSpPr>
          <p:nvPr/>
        </p:nvSpPr>
        <p:spPr bwMode="auto">
          <a:xfrm>
            <a:off x="571500" y="293688"/>
            <a:ext cx="8113713" cy="915987"/>
          </a:xfrm>
          <a:prstGeom prst="rect">
            <a:avLst/>
          </a:prstGeom>
          <a:noFill/>
          <a:ln w="9525">
            <a:noFill/>
            <a:miter lim="800000"/>
            <a:headEnd/>
            <a:tailEnd/>
          </a:ln>
        </p:spPr>
        <p:txBody>
          <a:bodyPr>
            <a:spAutoFit/>
          </a:bodyPr>
          <a:lstStyle/>
          <a:p>
            <a:pPr algn="just"/>
            <a:endParaRPr lang="it-IT" b="1">
              <a:latin typeface="Calibri" pitchFamily="34" charset="0"/>
            </a:endParaRPr>
          </a:p>
          <a:p>
            <a:pPr algn="just"/>
            <a:r>
              <a:rPr lang="it-IT" b="1">
                <a:latin typeface="Calibri" pitchFamily="34" charset="0"/>
              </a:rPr>
              <a:t> In funzione dei valori rilevati le biomasse sono state periodicamente </a:t>
            </a:r>
          </a:p>
          <a:p>
            <a:pPr algn="just"/>
            <a:r>
              <a:rPr lang="it-IT" b="1">
                <a:latin typeface="Calibri" pitchFamily="34" charset="0"/>
              </a:rPr>
              <a:t>condizionate attraverso rivoltamenti e apporti idrici</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3"/>
          <p:cNvSpPr>
            <a:spLocks noGrp="1"/>
          </p:cNvSpPr>
          <p:nvPr>
            <p:ph type="body" idx="1"/>
          </p:nvPr>
        </p:nvSpPr>
        <p:spPr/>
        <p:txBody>
          <a:bodyPr/>
          <a:lstStyle/>
          <a:p>
            <a:pPr algn="just">
              <a:lnSpc>
                <a:spcPct val="80000"/>
              </a:lnSpc>
              <a:buFont typeface="Arial" charset="0"/>
              <a:buNone/>
            </a:pPr>
            <a:r>
              <a:rPr lang="it-IT" sz="1800" b="1" smtClean="0"/>
              <a:t>	La composizione della comunità microbiologica durante il processo di compostaggio è stata monitorata bisettimanalmente. Il monitoraggio microbiologico è stato fatto con tecniche di isolamento convenzionali; allo scopo, campioni di compost sono stati sottoposti a diluizioni seriali e piastrati su terreno agarizzato. </a:t>
            </a:r>
          </a:p>
          <a:p>
            <a:pPr algn="just">
              <a:lnSpc>
                <a:spcPct val="80000"/>
              </a:lnSpc>
              <a:buFont typeface="Arial" charset="0"/>
              <a:buNone/>
            </a:pPr>
            <a:r>
              <a:rPr lang="it-IT" sz="1800" b="1" smtClean="0"/>
              <a:t>	I terreni di coltura utilizzati sono selettivi per diverse comunità microbiche quali fungi, batteri e lieviti. </a:t>
            </a:r>
          </a:p>
          <a:p>
            <a:pPr algn="just">
              <a:lnSpc>
                <a:spcPct val="80000"/>
              </a:lnSpc>
              <a:buFont typeface="Wingdings" pitchFamily="2" charset="2"/>
              <a:buChar char="ü"/>
            </a:pPr>
            <a:r>
              <a:rPr lang="it-IT" sz="1800" b="1" smtClean="0"/>
              <a:t>La popolazione batterica è stata isolata su terreno Plate Count Agar (PCA) (5g/l triptone, 2.5g/l glucosio, 1g/l estratto di lievito, 15 g/l agar, Cyclohexamide 100 mg/l)</a:t>
            </a:r>
          </a:p>
          <a:p>
            <a:pPr algn="just">
              <a:lnSpc>
                <a:spcPct val="80000"/>
              </a:lnSpc>
              <a:buFont typeface="Wingdings" pitchFamily="2" charset="2"/>
              <a:buChar char="ü"/>
            </a:pPr>
            <a:r>
              <a:rPr lang="it-IT" sz="1800" b="1" smtClean="0"/>
              <a:t>La popolazione fungina è stata isolata su Potato Dextrose Agar (PDA)  (Oxoid) addizionato dell’antibiotico streptomicina solfato</a:t>
            </a:r>
          </a:p>
          <a:p>
            <a:pPr algn="just">
              <a:lnSpc>
                <a:spcPct val="80000"/>
              </a:lnSpc>
              <a:buFont typeface="Wingdings" pitchFamily="2" charset="2"/>
              <a:buChar char="ü"/>
            </a:pPr>
            <a:r>
              <a:rPr lang="it-IT" sz="1800" b="1" smtClean="0"/>
              <a:t>I lieviti sono stati isolati su Yeast Extract Peptone Dextrose agar (YEPD) (estratto di lievito 10 g/l, peptone 20g/l, glucosio 20g/l, agar 20 g/l)</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532" name="Object 4"/>
          <p:cNvGraphicFramePr>
            <a:graphicFrameLocks noGrp="1" noChangeAspect="1"/>
          </p:cNvGraphicFramePr>
          <p:nvPr>
            <p:ph sz="half" idx="1"/>
          </p:nvPr>
        </p:nvGraphicFramePr>
        <p:xfrm>
          <a:off x="750888" y="3746500"/>
          <a:ext cx="3384550" cy="2627313"/>
        </p:xfrm>
        <a:graphic>
          <a:graphicData uri="http://schemas.openxmlformats.org/presentationml/2006/ole">
            <mc:AlternateContent xmlns:mc="http://schemas.openxmlformats.org/markup-compatibility/2006">
              <mc:Choice xmlns:v="urn:schemas-microsoft-com:vml" Requires="v">
                <p:oleObj spid="_x0000_s22541" name="Prism Project" r:id="rId3" imgW="3384000" imgH="2628000" progId="Prism5.Document">
                  <p:embed/>
                </p:oleObj>
              </mc:Choice>
              <mc:Fallback>
                <p:oleObj name="Prism Project" r:id="rId3" imgW="3384000" imgH="2628000" progId="Prism5.Document">
                  <p:embed/>
                  <p:pic>
                    <p:nvPicPr>
                      <p:cNvPr id="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0888" y="3746500"/>
                        <a:ext cx="3384550" cy="2627313"/>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34" name="Object 6"/>
          <p:cNvGraphicFramePr>
            <a:graphicFrameLocks noGrp="1" noChangeAspect="1"/>
          </p:cNvGraphicFramePr>
          <p:nvPr>
            <p:ph sz="quarter" idx="2"/>
          </p:nvPr>
        </p:nvGraphicFramePr>
        <p:xfrm>
          <a:off x="5259388" y="1589088"/>
          <a:ext cx="2816225" cy="2185987"/>
        </p:xfrm>
        <a:graphic>
          <a:graphicData uri="http://schemas.openxmlformats.org/presentationml/2006/ole">
            <mc:AlternateContent xmlns:mc="http://schemas.openxmlformats.org/markup-compatibility/2006">
              <mc:Choice xmlns:v="urn:schemas-microsoft-com:vml" Requires="v">
                <p:oleObj spid="_x0000_s22542" name="Prism Project" r:id="rId5" imgW="3384000" imgH="2628000" progId="Prism5.Document">
                  <p:embed/>
                </p:oleObj>
              </mc:Choice>
              <mc:Fallback>
                <p:oleObj name="Prism Project" r:id="rId5" imgW="3384000" imgH="2628000" progId="Prism5.Document">
                  <p:embed/>
                  <p:pic>
                    <p:nvPicPr>
                      <p:cNvPr id="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59388" y="1589088"/>
                        <a:ext cx="2816225" cy="2185987"/>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37" name="Object 9"/>
          <p:cNvGraphicFramePr>
            <a:graphicFrameLocks noGrp="1" noChangeAspect="1"/>
          </p:cNvGraphicFramePr>
          <p:nvPr>
            <p:ph sz="quarter" idx="3"/>
          </p:nvPr>
        </p:nvGraphicFramePr>
        <p:xfrm>
          <a:off x="5257800" y="4127500"/>
          <a:ext cx="2817813" cy="2187575"/>
        </p:xfrm>
        <a:graphic>
          <a:graphicData uri="http://schemas.openxmlformats.org/presentationml/2006/ole">
            <mc:AlternateContent xmlns:mc="http://schemas.openxmlformats.org/markup-compatibility/2006">
              <mc:Choice xmlns:v="urn:schemas-microsoft-com:vml" Requires="v">
                <p:oleObj spid="_x0000_s22543" name="Prism Project" r:id="rId7" imgW="3384000" imgH="2628000" progId="Prism5.Document">
                  <p:embed/>
                </p:oleObj>
              </mc:Choice>
              <mc:Fallback>
                <p:oleObj name="Prism Project" r:id="rId7" imgW="3384000" imgH="2628000" progId="Prism5.Document">
                  <p:embed/>
                  <p:pic>
                    <p:nvPicPr>
                      <p:cNvPr id="0"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57800" y="4127500"/>
                        <a:ext cx="2817813" cy="2187575"/>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2538" name="Picture 12"/>
          <p:cNvPicPr>
            <a:picLocks noChangeAspect="1" noChangeArrowheads="1"/>
          </p:cNvPicPr>
          <p:nvPr/>
        </p:nvPicPr>
        <p:blipFill>
          <a:blip r:embed="rId9"/>
          <a:srcRect t="19992" r="1845" b="24367"/>
          <a:stretch>
            <a:fillRect/>
          </a:stretch>
        </p:blipFill>
        <p:spPr bwMode="auto">
          <a:xfrm>
            <a:off x="836613" y="1773238"/>
            <a:ext cx="3822700" cy="1439862"/>
          </a:xfrm>
          <a:prstGeom prst="rect">
            <a:avLst/>
          </a:prstGeom>
          <a:noFill/>
          <a:ln w="12700">
            <a:solidFill>
              <a:srgbClr val="000000"/>
            </a:solidFill>
            <a:miter lim="800000"/>
            <a:headEnd/>
            <a:tailEnd/>
          </a:ln>
        </p:spPr>
      </p:pic>
      <p:sp>
        <p:nvSpPr>
          <p:cNvPr id="22539" name="Text Box 13"/>
          <p:cNvSpPr txBox="1">
            <a:spLocks noChangeArrowheads="1"/>
          </p:cNvSpPr>
          <p:nvPr/>
        </p:nvSpPr>
        <p:spPr bwMode="auto">
          <a:xfrm>
            <a:off x="203200" y="509588"/>
            <a:ext cx="8583613" cy="641350"/>
          </a:xfrm>
          <a:prstGeom prst="rect">
            <a:avLst/>
          </a:prstGeom>
          <a:noFill/>
          <a:ln w="9525">
            <a:noFill/>
            <a:miter lim="800000"/>
            <a:headEnd/>
            <a:tailEnd/>
          </a:ln>
        </p:spPr>
        <p:txBody>
          <a:bodyPr>
            <a:spAutoFit/>
          </a:bodyPr>
          <a:lstStyle/>
          <a:p>
            <a:r>
              <a:rPr lang="it-IT" b="1">
                <a:latin typeface="Calibri" pitchFamily="34" charset="0"/>
              </a:rPr>
              <a:t>Risultati del monitoraggio microbiologico (funghi batteri lieviti) effettuato durante il processo di compostaggio</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Immagine 1"/>
          <p:cNvPicPr>
            <a:picLocks noChangeAspect="1"/>
          </p:cNvPicPr>
          <p:nvPr/>
        </p:nvPicPr>
        <p:blipFill>
          <a:blip r:embed="rId2"/>
          <a:srcRect/>
          <a:stretch>
            <a:fillRect/>
          </a:stretch>
        </p:blipFill>
        <p:spPr bwMode="auto">
          <a:xfrm>
            <a:off x="2286000" y="2281238"/>
            <a:ext cx="4572000" cy="2295525"/>
          </a:xfrm>
          <a:prstGeom prst="rect">
            <a:avLst/>
          </a:prstGeom>
          <a:noFill/>
          <a:ln w="9525">
            <a:solidFill>
              <a:srgbClr val="000000"/>
            </a:solidFill>
            <a:miter lim="800000"/>
            <a:headEnd/>
            <a:tailEnd/>
          </a:ln>
        </p:spPr>
      </p:pic>
      <p:sp>
        <p:nvSpPr>
          <p:cNvPr id="23554" name="Rettangolo 2"/>
          <p:cNvSpPr>
            <a:spLocks noChangeArrowheads="1"/>
          </p:cNvSpPr>
          <p:nvPr/>
        </p:nvSpPr>
        <p:spPr bwMode="auto">
          <a:xfrm>
            <a:off x="231775" y="300038"/>
            <a:ext cx="8680450" cy="1477962"/>
          </a:xfrm>
          <a:prstGeom prst="rect">
            <a:avLst/>
          </a:prstGeom>
          <a:noFill/>
          <a:ln w="9525">
            <a:noFill/>
            <a:miter lim="800000"/>
            <a:headEnd/>
            <a:tailEnd/>
          </a:ln>
        </p:spPr>
        <p:txBody>
          <a:bodyPr>
            <a:spAutoFit/>
          </a:bodyPr>
          <a:lstStyle/>
          <a:p>
            <a:pPr algn="just"/>
            <a:r>
              <a:rPr lang="it-IT" b="1">
                <a:latin typeface="Calibri" pitchFamily="34" charset="0"/>
              </a:rPr>
              <a:t>Sono stati inoltre effettuati dei saggi di fitotossicità, con lo scopo di  evidenziare l'effetto cumulativo e/o sinergico di più agenti presenti nell'ACV. </a:t>
            </a:r>
          </a:p>
          <a:p>
            <a:pPr algn="just"/>
            <a:endParaRPr lang="it-IT" b="1">
              <a:latin typeface="Calibri" pitchFamily="34" charset="0"/>
            </a:endParaRPr>
          </a:p>
          <a:p>
            <a:pPr algn="just"/>
            <a:r>
              <a:rPr lang="it-IT" b="1">
                <a:latin typeface="Calibri" pitchFamily="34" charset="0"/>
              </a:rPr>
              <a:t>Il saggio di fitotossicità è stato eseguito secondo il metodo UNICHIM 10780, con semi di crescione (</a:t>
            </a:r>
            <a:r>
              <a:rPr lang="it-IT" b="1" i="1">
                <a:latin typeface="Calibri" pitchFamily="34" charset="0"/>
              </a:rPr>
              <a:t>Lepidium sativum</a:t>
            </a:r>
            <a:r>
              <a:rPr lang="it-IT" b="1">
                <a:latin typeface="Calibri" pitchFamily="34" charset="0"/>
              </a:rPr>
              <a:t>)</a:t>
            </a:r>
          </a:p>
        </p:txBody>
      </p:sp>
      <p:sp>
        <p:nvSpPr>
          <p:cNvPr id="23555" name="Rettangolo 3"/>
          <p:cNvSpPr>
            <a:spLocks noChangeArrowheads="1"/>
          </p:cNvSpPr>
          <p:nvPr/>
        </p:nvSpPr>
        <p:spPr bwMode="auto">
          <a:xfrm>
            <a:off x="231775" y="5045075"/>
            <a:ext cx="8680450" cy="1477963"/>
          </a:xfrm>
          <a:prstGeom prst="rect">
            <a:avLst/>
          </a:prstGeom>
          <a:noFill/>
          <a:ln w="9525">
            <a:noFill/>
            <a:miter lim="800000"/>
            <a:headEnd/>
            <a:tailEnd/>
          </a:ln>
        </p:spPr>
        <p:txBody>
          <a:bodyPr>
            <a:spAutoFit/>
          </a:bodyPr>
          <a:lstStyle/>
          <a:p>
            <a:pPr algn="just"/>
            <a:r>
              <a:rPr lang="it-IT" b="1">
                <a:latin typeface="Calibri" pitchFamily="34" charset="0"/>
              </a:rPr>
              <a:t>L'indice di germinazione del </a:t>
            </a:r>
            <a:r>
              <a:rPr lang="it-IT" b="1" i="1">
                <a:latin typeface="Calibri" pitchFamily="34" charset="0"/>
              </a:rPr>
              <a:t>Lepidium sativum </a:t>
            </a:r>
            <a:r>
              <a:rPr lang="it-IT" b="1">
                <a:latin typeface="Calibri" pitchFamily="34" charset="0"/>
              </a:rPr>
              <a:t>nei diversi cumuli è risultato essere: nel cumulo 1 del 77%, cumulo 2 del 85%, cumulo 3 del 86%,  cumulo 4 del 85%. </a:t>
            </a:r>
          </a:p>
          <a:p>
            <a:pPr algn="just"/>
            <a:endParaRPr lang="it-IT" b="1">
              <a:latin typeface="Calibri" pitchFamily="34" charset="0"/>
            </a:endParaRPr>
          </a:p>
          <a:p>
            <a:pPr algn="just"/>
            <a:r>
              <a:rPr lang="it-IT" b="1">
                <a:latin typeface="Calibri" pitchFamily="34" charset="0"/>
              </a:rPr>
              <a:t>Tutti i cumuli hanno un indice di germinazione superiore al 60% che è quello stabilito dalla legislazione vigente in materia di Ammendate Compostato Verde.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a:spLocks noChangeArrowheads="1"/>
          </p:cNvSpPr>
          <p:nvPr/>
        </p:nvSpPr>
        <p:spPr bwMode="auto">
          <a:xfrm>
            <a:off x="268288" y="2166938"/>
            <a:ext cx="8639175" cy="3387725"/>
          </a:xfrm>
          <a:prstGeom prst="rect">
            <a:avLst/>
          </a:prstGeom>
          <a:noFill/>
          <a:ln w="9525">
            <a:noFill/>
            <a:miter lim="800000"/>
            <a:headEnd/>
            <a:tailEnd/>
          </a:ln>
        </p:spPr>
        <p:txBody>
          <a:bodyPr>
            <a:spAutoFit/>
          </a:bodyPr>
          <a:lstStyle/>
          <a:p>
            <a:pPr algn="just"/>
            <a:r>
              <a:rPr lang="it-IT" b="1">
                <a:latin typeface="Calibri" pitchFamily="34" charset="0"/>
              </a:rPr>
              <a:t>L'Ammendante Compostato Verde prodotto è stato utilizzato per la produzione di terricci per la produzione vivaistica. </a:t>
            </a:r>
          </a:p>
          <a:p>
            <a:pPr algn="just"/>
            <a:endParaRPr lang="it-IT" b="1">
              <a:latin typeface="Calibri" pitchFamily="34" charset="0"/>
            </a:endParaRPr>
          </a:p>
          <a:p>
            <a:pPr algn="just"/>
            <a:endParaRPr lang="it-IT" b="1">
              <a:latin typeface="Calibri" pitchFamily="34" charset="0"/>
            </a:endParaRPr>
          </a:p>
          <a:p>
            <a:pPr algn="just"/>
            <a:r>
              <a:rPr lang="it-IT" b="1">
                <a:latin typeface="Calibri" pitchFamily="34" charset="0"/>
              </a:rPr>
              <a:t>Questa metodologia consente ad un basso costo di utilizzare sottoprodotti della lavorazione olearia per la produzione di un ammendante in grado di sostituire la torba nella preparazione di terricci per la coltivazione in vaso. </a:t>
            </a:r>
          </a:p>
          <a:p>
            <a:pPr algn="just"/>
            <a:endParaRPr lang="it-IT" b="1">
              <a:latin typeface="Calibri" pitchFamily="34" charset="0"/>
            </a:endParaRPr>
          </a:p>
          <a:p>
            <a:pPr algn="just"/>
            <a:r>
              <a:rPr lang="it-IT" b="1">
                <a:latin typeface="Calibri" pitchFamily="34" charset="0"/>
              </a:rPr>
              <a:t>L'ACV è stato arricchito da un complesso di Trichodermi, tali isolati sono stati selezionati per la loro attività di antagonismo e di induzione di resistenza i</a:t>
            </a:r>
            <a:r>
              <a:rPr lang="it-IT" b="1" i="1">
                <a:latin typeface="Calibri" pitchFamily="34" charset="0"/>
              </a:rPr>
              <a:t>n vitro </a:t>
            </a:r>
            <a:r>
              <a:rPr lang="it-IT" b="1">
                <a:latin typeface="Calibri" pitchFamily="34" charset="0"/>
              </a:rPr>
              <a:t>e</a:t>
            </a:r>
            <a:r>
              <a:rPr lang="it-IT" b="1" i="1">
                <a:latin typeface="Calibri" pitchFamily="34" charset="0"/>
              </a:rPr>
              <a:t> in vivo </a:t>
            </a:r>
            <a:r>
              <a:rPr lang="it-IT" b="1">
                <a:latin typeface="Calibri" pitchFamily="34" charset="0"/>
              </a:rPr>
              <a:t>come già evidenziato in precedenti studi.</a:t>
            </a:r>
            <a:r>
              <a:rPr lang="it-IT">
                <a:latin typeface="Calibri" pitchFamily="34" charset="0"/>
              </a:rPr>
              <a:t> </a:t>
            </a:r>
            <a:endParaRPr lang="it-IT" b="1">
              <a:latin typeface="Calibri" pitchFamily="34" charset="0"/>
            </a:endParaRPr>
          </a:p>
          <a:p>
            <a:pPr algn="just"/>
            <a:endParaRPr lang="it-IT" b="1">
              <a:latin typeface="Calibri" pitchFamily="34" charset="0"/>
            </a:endParaRPr>
          </a:p>
        </p:txBody>
      </p:sp>
      <p:graphicFrame>
        <p:nvGraphicFramePr>
          <p:cNvPr id="3" name="Tabella 2"/>
          <p:cNvGraphicFramePr>
            <a:graphicFrameLocks noGrp="1"/>
          </p:cNvGraphicFramePr>
          <p:nvPr/>
        </p:nvGraphicFramePr>
        <p:xfrm>
          <a:off x="279400" y="317500"/>
          <a:ext cx="8570794" cy="1234694"/>
        </p:xfrm>
        <a:graphic>
          <a:graphicData uri="http://schemas.openxmlformats.org/drawingml/2006/table">
            <a:tbl>
              <a:tblPr firstRow="1" firstCol="1" bandRow="1">
                <a:tableStyleId>{5C22544A-7EE6-4342-B048-85BDC9FD1C3A}</a:tableStyleId>
              </a:tblPr>
              <a:tblGrid>
                <a:gridCol w="8570794"/>
              </a:tblGrid>
              <a:tr h="323850">
                <a:tc>
                  <a:txBody>
                    <a:bodyPr/>
                    <a:lstStyle/>
                    <a:p>
                      <a:pPr>
                        <a:lnSpc>
                          <a:spcPct val="107000"/>
                        </a:lnSpc>
                        <a:spcAft>
                          <a:spcPts val="0"/>
                        </a:spcAft>
                      </a:pPr>
                      <a:r>
                        <a:rPr lang="it-IT" sz="1800" kern="50" dirty="0" smtClean="0">
                          <a:solidFill>
                            <a:schemeClr val="tx1"/>
                          </a:solidFill>
                          <a:effectLst/>
                        </a:rPr>
                        <a:t>Obiettivo specifico 2.3: impianti pilota razionali per produzione ACV</a:t>
                      </a:r>
                      <a:endParaRPr lang="it-IT" sz="1800" kern="50" dirty="0">
                        <a:solidFill>
                          <a:schemeClr val="tx1"/>
                        </a:solidFill>
                        <a:effectLst/>
                      </a:endParaRPr>
                    </a:p>
                  </a:txBody>
                  <a:tcPr marL="44450" marR="44450" marT="0" marB="0" anchor="ctr">
                    <a:solidFill>
                      <a:schemeClr val="accent1">
                        <a:lumMod val="40000"/>
                        <a:lumOff val="60000"/>
                      </a:schemeClr>
                    </a:solidFill>
                  </a:tcPr>
                </a:tc>
              </a:tr>
              <a:tr h="323850">
                <a:tc>
                  <a:txBody>
                    <a:bodyPr/>
                    <a:lstStyle/>
                    <a:p>
                      <a:pPr marL="0" marR="0" indent="0" algn="just" defTabSz="914400" rtl="0" eaLnBrk="1" fontAlgn="auto" latinLnBrk="0" hangingPunct="1">
                        <a:lnSpc>
                          <a:spcPct val="107000"/>
                        </a:lnSpc>
                        <a:spcBef>
                          <a:spcPts val="0"/>
                        </a:spcBef>
                        <a:spcAft>
                          <a:spcPts val="0"/>
                        </a:spcAft>
                        <a:buClrTx/>
                        <a:buSzTx/>
                        <a:buFontTx/>
                        <a:buNone/>
                        <a:tabLst/>
                        <a:defRPr/>
                      </a:pPr>
                      <a:r>
                        <a:rPr lang="it-IT" sz="1800" kern="50" dirty="0" smtClean="0">
                          <a:solidFill>
                            <a:schemeClr val="tx1"/>
                          </a:solidFill>
                          <a:effectLst/>
                          <a:latin typeface="+mj-lt"/>
                          <a:ea typeface="SimSun" panose="02010600030101010101" pitchFamily="2" charset="-122"/>
                          <a:cs typeface="Mangal" panose="02040503050203030202" pitchFamily="18" charset="0"/>
                        </a:rPr>
                        <a:t>Azione 12. Produzione di terricci per la produzione vivaistica arricchiti con un complesso di organismi utili  con azione complementare</a:t>
                      </a:r>
                    </a:p>
                  </a:txBody>
                  <a:tcPr marL="44450" marR="44450" marT="0" marB="0" anchor="ctr">
                    <a:solidFill>
                      <a:schemeClr val="accent1">
                        <a:lumMod val="40000"/>
                        <a:lumOff val="60000"/>
                      </a:schemeClr>
                    </a:solidFill>
                  </a:tcPr>
                </a:tc>
              </a:tr>
              <a:tr h="323850">
                <a:tc>
                  <a:txBody>
                    <a:bodyPr/>
                    <a:lstStyle/>
                    <a:p>
                      <a:pPr marL="0" marR="0" indent="0" algn="just" defTabSz="914400" rtl="0" eaLnBrk="1" fontAlgn="auto" latinLnBrk="0" hangingPunct="1">
                        <a:lnSpc>
                          <a:spcPct val="107000"/>
                        </a:lnSpc>
                        <a:spcBef>
                          <a:spcPts val="0"/>
                        </a:spcBef>
                        <a:spcAft>
                          <a:spcPts val="0"/>
                        </a:spcAft>
                        <a:buClrTx/>
                        <a:buSzTx/>
                        <a:buFontTx/>
                        <a:buNone/>
                        <a:tabLst/>
                        <a:defRPr/>
                      </a:pPr>
                      <a:r>
                        <a:rPr lang="it-IT" sz="1800" kern="50" dirty="0" smtClean="0">
                          <a:solidFill>
                            <a:schemeClr val="tx1"/>
                          </a:solidFill>
                          <a:effectLst/>
                          <a:latin typeface="+mj-lt"/>
                          <a:ea typeface="SimSun" panose="02010600030101010101" pitchFamily="2" charset="-122"/>
                          <a:cs typeface="Mangal" panose="02040503050203030202" pitchFamily="18" charset="0"/>
                        </a:rPr>
                        <a:t>Responsabile DIBAF – Dott. Maria Pia</a:t>
                      </a:r>
                      <a:r>
                        <a:rPr lang="it-IT" sz="1800" kern="50" baseline="0" dirty="0" smtClean="0">
                          <a:solidFill>
                            <a:schemeClr val="tx1"/>
                          </a:solidFill>
                          <a:effectLst/>
                          <a:latin typeface="+mj-lt"/>
                          <a:ea typeface="SimSun" panose="02010600030101010101" pitchFamily="2" charset="-122"/>
                          <a:cs typeface="Mangal" panose="02040503050203030202" pitchFamily="18" charset="0"/>
                        </a:rPr>
                        <a:t> </a:t>
                      </a:r>
                      <a:r>
                        <a:rPr lang="it-IT" sz="1800" kern="50" baseline="0" dirty="0" err="1" smtClean="0">
                          <a:solidFill>
                            <a:schemeClr val="tx1"/>
                          </a:solidFill>
                          <a:effectLst/>
                          <a:latin typeface="+mj-lt"/>
                          <a:ea typeface="SimSun" panose="02010600030101010101" pitchFamily="2" charset="-122"/>
                          <a:cs typeface="Mangal" panose="02040503050203030202" pitchFamily="18" charset="0"/>
                        </a:rPr>
                        <a:t>Aleandri</a:t>
                      </a:r>
                      <a:endParaRPr lang="it-IT" sz="1800" kern="50" dirty="0" smtClean="0">
                        <a:solidFill>
                          <a:schemeClr val="tx1"/>
                        </a:solidFill>
                        <a:effectLst/>
                        <a:latin typeface="+mj-lt"/>
                        <a:ea typeface="SimSun" panose="02010600030101010101" pitchFamily="2" charset="-122"/>
                        <a:cs typeface="Mangal" panose="02040503050203030202" pitchFamily="18" charset="0"/>
                      </a:endParaRPr>
                    </a:p>
                  </a:txBody>
                  <a:tcPr marL="44450" marR="44450" marT="0" marB="0" anchor="ctr">
                    <a:solidFill>
                      <a:schemeClr val="accent2">
                        <a:lumMod val="60000"/>
                        <a:lumOff val="40000"/>
                      </a:schemeClr>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0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3"/>
          <p:cNvSpPr>
            <a:spLocks noGrp="1"/>
          </p:cNvSpPr>
          <p:nvPr>
            <p:ph type="body" idx="1"/>
          </p:nvPr>
        </p:nvSpPr>
        <p:spPr>
          <a:xfrm>
            <a:off x="581025" y="957263"/>
            <a:ext cx="8229600" cy="4525962"/>
          </a:xfrm>
        </p:spPr>
        <p:txBody>
          <a:bodyPr/>
          <a:lstStyle/>
          <a:p>
            <a:pPr>
              <a:lnSpc>
                <a:spcPct val="80000"/>
              </a:lnSpc>
              <a:buFont typeface="Arial" charset="0"/>
              <a:buNone/>
            </a:pPr>
            <a:r>
              <a:rPr lang="it-IT" sz="1800" smtClean="0"/>
              <a:t>	</a:t>
            </a:r>
            <a:r>
              <a:rPr lang="it-IT" sz="1800" b="1" smtClean="0"/>
              <a:t>Le piantine di olivo, var. "coratina", sono state trapiantate in vasi da 1,5 litri contenenti substrati con diverse percentuali di ACV arricchito con Trichodermi, sono state predisposte tre tesi suddivise in 3 ripetizioni a blocchi randomizzati </a:t>
            </a:r>
          </a:p>
          <a:p>
            <a:pPr>
              <a:lnSpc>
                <a:spcPct val="80000"/>
              </a:lnSpc>
            </a:pPr>
            <a:endParaRPr lang="it-IT" sz="1800" b="1" smtClean="0"/>
          </a:p>
          <a:p>
            <a:pPr>
              <a:lnSpc>
                <a:spcPct val="80000"/>
              </a:lnSpc>
            </a:pPr>
            <a:endParaRPr lang="it-IT" sz="1800" b="1" smtClean="0"/>
          </a:p>
          <a:p>
            <a:pPr>
              <a:lnSpc>
                <a:spcPct val="80000"/>
              </a:lnSpc>
              <a:buFont typeface="Wingdings" pitchFamily="2" charset="2"/>
              <a:buChar char="Ø"/>
            </a:pPr>
            <a:r>
              <a:rPr lang="it-IT" sz="1800" b="1" smtClean="0"/>
              <a:t>Tesi ctl: miscuglio standard (60% di torba e 40% di pomice)</a:t>
            </a:r>
          </a:p>
          <a:p>
            <a:pPr>
              <a:lnSpc>
                <a:spcPct val="80000"/>
              </a:lnSpc>
              <a:buFont typeface="Wingdings" pitchFamily="2" charset="2"/>
              <a:buChar char="Ø"/>
            </a:pPr>
            <a:r>
              <a:rPr lang="it-IT" sz="1800" b="1" smtClean="0"/>
              <a:t>Tesi 33: 33% di ACV in sostituzione della torba </a:t>
            </a:r>
          </a:p>
          <a:p>
            <a:pPr>
              <a:lnSpc>
                <a:spcPct val="80000"/>
              </a:lnSpc>
              <a:buFont typeface="Wingdings" pitchFamily="2" charset="2"/>
              <a:buChar char="Ø"/>
            </a:pPr>
            <a:r>
              <a:rPr lang="it-IT" sz="1800" b="1" smtClean="0"/>
              <a:t>Tesi 66: 66% di ACV in sostituzione della torba</a:t>
            </a:r>
          </a:p>
        </p:txBody>
      </p:sp>
    </p:spTree>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779</TotalTime>
  <Words>599</Words>
  <Application>Microsoft Office PowerPoint</Application>
  <PresentationFormat>Presentazione su schermo (4:3)</PresentationFormat>
  <Paragraphs>74</Paragraphs>
  <Slides>14</Slides>
  <Notes>0</Notes>
  <HiddenSlides>0</HiddenSlides>
  <MMClips>0</MMClips>
  <ScaleCrop>false</ScaleCrop>
  <HeadingPairs>
    <vt:vector size="8" baseType="variant">
      <vt:variant>
        <vt:lpstr>Caratteri utilizzati</vt:lpstr>
      </vt:variant>
      <vt:variant>
        <vt:i4>7</vt:i4>
      </vt:variant>
      <vt:variant>
        <vt:lpstr>Tema</vt:lpstr>
      </vt:variant>
      <vt:variant>
        <vt:i4>1</vt:i4>
      </vt:variant>
      <vt:variant>
        <vt:lpstr>Server OLE incorporati</vt:lpstr>
      </vt:variant>
      <vt:variant>
        <vt:i4>1</vt:i4>
      </vt:variant>
      <vt:variant>
        <vt:lpstr>Titoli diapositive</vt:lpstr>
      </vt:variant>
      <vt:variant>
        <vt:i4>14</vt:i4>
      </vt:variant>
    </vt:vector>
  </HeadingPairs>
  <TitlesOfParts>
    <vt:vector size="23" baseType="lpstr">
      <vt:lpstr>SimSun</vt:lpstr>
      <vt:lpstr>Arial</vt:lpstr>
      <vt:lpstr>Bradley Hand ITC</vt:lpstr>
      <vt:lpstr>Calibri</vt:lpstr>
      <vt:lpstr>Mangal</vt:lpstr>
      <vt:lpstr>Times New Roman</vt:lpstr>
      <vt:lpstr>Wingdings</vt:lpstr>
      <vt:lpstr>Tema di Office</vt:lpstr>
      <vt:lpstr>Prism Project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Risultati</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simone pesolillo</dc:creator>
  <cp:lastModifiedBy>Ut1</cp:lastModifiedBy>
  <cp:revision>95</cp:revision>
  <cp:lastPrinted>2018-05-07T09:46:11Z</cp:lastPrinted>
  <dcterms:created xsi:type="dcterms:W3CDTF">2018-05-06T07:23:18Z</dcterms:created>
  <dcterms:modified xsi:type="dcterms:W3CDTF">2018-09-24T13:10:26Z</dcterms:modified>
</cp:coreProperties>
</file>