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291" r:id="rId2"/>
    <p:sldId id="257" r:id="rId3"/>
    <p:sldId id="262" r:id="rId4"/>
    <p:sldId id="263" r:id="rId5"/>
    <p:sldId id="290" r:id="rId6"/>
    <p:sldId id="281" r:id="rId7"/>
    <p:sldId id="283" r:id="rId8"/>
    <p:sldId id="284" r:id="rId9"/>
    <p:sldId id="285" r:id="rId10"/>
    <p:sldId id="292" r:id="rId11"/>
    <p:sldId id="287" r:id="rId12"/>
    <p:sldId id="288" r:id="rId13"/>
    <p:sldId id="289" r:id="rId14"/>
    <p:sldId id="266" r:id="rId15"/>
    <p:sldId id="273" r:id="rId16"/>
  </p:sldIdLst>
  <p:sldSz cx="9144000" cy="6858000" type="screen4x3"/>
  <p:notesSz cx="9661525" cy="6881813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CC00"/>
    <a:srgbClr val="00FF00"/>
    <a:srgbClr val="00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9510" autoAdjust="0"/>
  </p:normalViewPr>
  <p:slideViewPr>
    <p:cSldViewPr snapToGrid="0">
      <p:cViewPr>
        <p:scale>
          <a:sx n="50" d="100"/>
          <a:sy n="50" d="100"/>
        </p:scale>
        <p:origin x="-1872" y="-3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186661" cy="344091"/>
          </a:xfrm>
          <a:prstGeom prst="rect">
            <a:avLst/>
          </a:prstGeom>
        </p:spPr>
        <p:txBody>
          <a:bodyPr vert="horz" lIns="94531" tIns="47265" rIns="94531" bIns="47265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sz="quarter" idx="1"/>
          </p:nvPr>
        </p:nvSpPr>
        <p:spPr>
          <a:xfrm>
            <a:off x="5472628" y="0"/>
            <a:ext cx="4186661" cy="344091"/>
          </a:xfrm>
          <a:prstGeom prst="rect">
            <a:avLst/>
          </a:prstGeom>
        </p:spPr>
        <p:txBody>
          <a:bodyPr vert="horz" lIns="94531" tIns="47265" rIns="94531" bIns="47265" rtlCol="0"/>
          <a:lstStyle>
            <a:lvl1pPr algn="r">
              <a:defRPr sz="1200"/>
            </a:lvl1pPr>
          </a:lstStyle>
          <a:p>
            <a:fld id="{FDF11DD4-2063-458D-B1F1-FE47390402C7}" type="datetimeFigureOut">
              <a:rPr lang="it-IT" smtClean="0"/>
              <a:t>27/09/2018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2"/>
          </p:nvPr>
        </p:nvSpPr>
        <p:spPr>
          <a:xfrm>
            <a:off x="0" y="6536528"/>
            <a:ext cx="4186661" cy="344091"/>
          </a:xfrm>
          <a:prstGeom prst="rect">
            <a:avLst/>
          </a:prstGeom>
        </p:spPr>
        <p:txBody>
          <a:bodyPr vert="horz" lIns="94531" tIns="47265" rIns="94531" bIns="47265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3"/>
          </p:nvPr>
        </p:nvSpPr>
        <p:spPr>
          <a:xfrm>
            <a:off x="5472628" y="6536528"/>
            <a:ext cx="4186661" cy="344091"/>
          </a:xfrm>
          <a:prstGeom prst="rect">
            <a:avLst/>
          </a:prstGeom>
        </p:spPr>
        <p:txBody>
          <a:bodyPr vert="horz" lIns="94531" tIns="47265" rIns="94531" bIns="47265" rtlCol="0" anchor="b"/>
          <a:lstStyle>
            <a:lvl1pPr algn="r">
              <a:defRPr sz="1200"/>
            </a:lvl1pPr>
          </a:lstStyle>
          <a:p>
            <a:fld id="{A05F9E2C-C605-4BE1-8411-01AFF59710B5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76736350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186661" cy="344091"/>
          </a:xfrm>
          <a:prstGeom prst="rect">
            <a:avLst/>
          </a:prstGeom>
        </p:spPr>
        <p:txBody>
          <a:bodyPr vert="horz" lIns="94531" tIns="47265" rIns="94531" bIns="47265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5472628" y="0"/>
            <a:ext cx="4186661" cy="344091"/>
          </a:xfrm>
          <a:prstGeom prst="rect">
            <a:avLst/>
          </a:prstGeom>
        </p:spPr>
        <p:txBody>
          <a:bodyPr vert="horz" lIns="94531" tIns="47265" rIns="94531" bIns="47265" rtlCol="0"/>
          <a:lstStyle>
            <a:lvl1pPr algn="r">
              <a:defRPr sz="1200"/>
            </a:lvl1pPr>
          </a:lstStyle>
          <a:p>
            <a:fld id="{2E76C1A8-2DB7-4F78-A40C-AFB48A831C25}" type="datetimeFigureOut">
              <a:rPr lang="it-IT" smtClean="0"/>
              <a:t>27/09/2018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3109913" y="515938"/>
            <a:ext cx="3441700" cy="25812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4531" tIns="47265" rIns="94531" bIns="47265" rtlCol="0" anchor="ctr"/>
          <a:lstStyle/>
          <a:p>
            <a:endParaRPr lang="it-IT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966153" y="3268861"/>
            <a:ext cx="7729220" cy="3096816"/>
          </a:xfrm>
          <a:prstGeom prst="rect">
            <a:avLst/>
          </a:prstGeom>
        </p:spPr>
        <p:txBody>
          <a:bodyPr vert="horz" lIns="94531" tIns="47265" rIns="94531" bIns="47265" rtlCol="0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6536528"/>
            <a:ext cx="4186661" cy="344091"/>
          </a:xfrm>
          <a:prstGeom prst="rect">
            <a:avLst/>
          </a:prstGeom>
        </p:spPr>
        <p:txBody>
          <a:bodyPr vert="horz" lIns="94531" tIns="47265" rIns="94531" bIns="47265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5472628" y="6536528"/>
            <a:ext cx="4186661" cy="344091"/>
          </a:xfrm>
          <a:prstGeom prst="rect">
            <a:avLst/>
          </a:prstGeom>
        </p:spPr>
        <p:txBody>
          <a:bodyPr vert="horz" lIns="94531" tIns="47265" rIns="94531" bIns="47265" rtlCol="0" anchor="b"/>
          <a:lstStyle>
            <a:lvl1pPr algn="r">
              <a:defRPr sz="1200"/>
            </a:lvl1pPr>
          </a:lstStyle>
          <a:p>
            <a:fld id="{30E81981-9EED-455A-8CE7-6F1CEC4137C8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45802969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sz="800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E81981-9EED-455A-8CE7-6F1CEC4137C8}" type="slidenum">
              <a:rPr lang="it-IT" smtClean="0"/>
              <a:t>2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67733085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 smtClean="0"/>
              <a:t>Fare clic per modificare lo stile del sottotitolo dello schema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49D355-16BD-4E45-BD9A-5EA878CF7CBD}" type="datetimeFigureOut">
              <a:rPr lang="it-IT" smtClean="0"/>
              <a:t>27/09/2018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49D355-16BD-4E45-BD9A-5EA878CF7CBD}" type="datetimeFigureOut">
              <a:rPr lang="it-IT" smtClean="0"/>
              <a:t>27/09/2018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49D355-16BD-4E45-BD9A-5EA878CF7CBD}" type="datetimeFigureOut">
              <a:rPr lang="it-IT" smtClean="0"/>
              <a:t>27/09/2018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49D355-16BD-4E45-BD9A-5EA878CF7CBD}" type="datetimeFigureOut">
              <a:rPr lang="it-IT" smtClean="0"/>
              <a:t>27/09/2018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49D355-16BD-4E45-BD9A-5EA878CF7CBD}" type="datetimeFigureOut">
              <a:rPr lang="it-IT" smtClean="0"/>
              <a:t>27/09/2018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49D355-16BD-4E45-BD9A-5EA878CF7CBD}" type="datetimeFigureOut">
              <a:rPr lang="it-IT" smtClean="0"/>
              <a:t>27/09/2018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49D355-16BD-4E45-BD9A-5EA878CF7CBD}" type="datetimeFigureOut">
              <a:rPr lang="it-IT" smtClean="0"/>
              <a:t>27/09/2018</a:t>
            </a:fld>
            <a:endParaRPr lang="it-IT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49D355-16BD-4E45-BD9A-5EA878CF7CBD}" type="datetimeFigureOut">
              <a:rPr lang="it-IT" smtClean="0"/>
              <a:t>27/09/2018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49D355-16BD-4E45-BD9A-5EA878CF7CBD}" type="datetimeFigureOut">
              <a:rPr lang="it-IT" smtClean="0"/>
              <a:t>27/09/2018</a:t>
            </a:fld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49D355-16BD-4E45-BD9A-5EA878CF7CBD}" type="datetimeFigureOut">
              <a:rPr lang="it-IT" smtClean="0"/>
              <a:t>27/09/2018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49D355-16BD-4E45-BD9A-5EA878CF7CBD}" type="datetimeFigureOut">
              <a:rPr lang="it-IT" smtClean="0"/>
              <a:t>27/09/2018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49D355-16BD-4E45-BD9A-5EA878CF7CBD}" type="datetimeFigureOut">
              <a:rPr lang="it-IT" smtClean="0"/>
              <a:t>27/09/2018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A41E1B-4F70-4964-A407-84C68BE8251C}" type="slidenum">
              <a:rPr lang="it-IT" smtClean="0"/>
              <a:t>‹N›</a:t>
            </a:fld>
            <a:endParaRPr lang="it-I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uppo 9"/>
          <p:cNvGrpSpPr/>
          <p:nvPr/>
        </p:nvGrpSpPr>
        <p:grpSpPr>
          <a:xfrm>
            <a:off x="263709" y="194832"/>
            <a:ext cx="8645124" cy="2140449"/>
            <a:chOff x="263709" y="289395"/>
            <a:chExt cx="8645124" cy="2140449"/>
          </a:xfrm>
        </p:grpSpPr>
        <p:pic>
          <p:nvPicPr>
            <p:cNvPr id="2" name="Immagine 1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356749" y="289395"/>
              <a:ext cx="1481366" cy="954000"/>
            </a:xfrm>
            <a:prstGeom prst="rect">
              <a:avLst/>
            </a:prstGeom>
          </p:spPr>
        </p:pic>
        <p:pic>
          <p:nvPicPr>
            <p:cNvPr id="6" name="Immagine 5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103198" y="310120"/>
              <a:ext cx="954000" cy="954000"/>
            </a:xfrm>
            <a:prstGeom prst="rect">
              <a:avLst/>
            </a:prstGeom>
          </p:spPr>
        </p:pic>
        <p:pic>
          <p:nvPicPr>
            <p:cNvPr id="7" name="Immagine 6" descr="italia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52991" y="310120"/>
              <a:ext cx="845850" cy="9540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9" name="Rettangolo 8"/>
            <p:cNvSpPr/>
            <p:nvPr/>
          </p:nvSpPr>
          <p:spPr>
            <a:xfrm>
              <a:off x="272961" y="1475737"/>
              <a:ext cx="8635872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it-IT" sz="1400" b="1" dirty="0">
                  <a:solidFill>
                    <a:srgbClr val="002060"/>
                  </a:solidFill>
                </a:rPr>
                <a:t>Reg. (UE) n.1305/2013 - Programma di sviluppo rurale 2014/2020 della Regione Toscana </a:t>
              </a:r>
            </a:p>
            <a:p>
              <a:pPr algn="ctr"/>
              <a:r>
                <a:rPr lang="it-IT" sz="1400" b="1" dirty="0">
                  <a:solidFill>
                    <a:srgbClr val="002060"/>
                  </a:solidFill>
                </a:rPr>
                <a:t>Misura 16.2 - Progettazione Integrata di Filiera</a:t>
              </a:r>
            </a:p>
            <a:p>
              <a:pPr algn="ctr"/>
              <a:r>
                <a:rPr lang="it-IT" sz="1400" b="1" dirty="0">
                  <a:solidFill>
                    <a:srgbClr val="002060"/>
                  </a:solidFill>
                </a:rPr>
                <a:t>Progetto SEMIA - Indirizzi di Sanità, Sostenibilità ed Eccellenza della olivicoltura </a:t>
              </a:r>
              <a:r>
                <a:rPr lang="it-IT" sz="1400" b="1" dirty="0" err="1">
                  <a:solidFill>
                    <a:srgbClr val="002060"/>
                  </a:solidFill>
                </a:rPr>
                <a:t>MedIterraneA</a:t>
              </a:r>
              <a:endParaRPr lang="it-IT" sz="1400" b="1" dirty="0">
                <a:solidFill>
                  <a:srgbClr val="002060"/>
                </a:solidFill>
              </a:endParaRPr>
            </a:p>
            <a:p>
              <a:pPr algn="ctr"/>
              <a:r>
                <a:rPr lang="it-IT" sz="1400" b="1" dirty="0">
                  <a:solidFill>
                    <a:srgbClr val="002060"/>
                  </a:solidFill>
                </a:rPr>
                <a:t>    			</a:t>
              </a:r>
            </a:p>
          </p:txBody>
        </p:sp>
        <p:grpSp>
          <p:nvGrpSpPr>
            <p:cNvPr id="8" name="Gruppo 7"/>
            <p:cNvGrpSpPr/>
            <p:nvPr/>
          </p:nvGrpSpPr>
          <p:grpSpPr>
            <a:xfrm>
              <a:off x="263709" y="291014"/>
              <a:ext cx="1479558" cy="1284709"/>
              <a:chOff x="263709" y="291014"/>
              <a:chExt cx="1479558" cy="1284709"/>
            </a:xfrm>
          </p:grpSpPr>
          <p:pic>
            <p:nvPicPr>
              <p:cNvPr id="5" name="Immagine 4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276600" y="291014"/>
                <a:ext cx="1466667" cy="952381"/>
              </a:xfrm>
              <a:prstGeom prst="rect">
                <a:avLst/>
              </a:prstGeom>
            </p:spPr>
          </p:pic>
          <p:sp>
            <p:nvSpPr>
              <p:cNvPr id="4" name="Rettangolo 3"/>
              <p:cNvSpPr/>
              <p:nvPr/>
            </p:nvSpPr>
            <p:spPr>
              <a:xfrm>
                <a:off x="263709" y="1206391"/>
                <a:ext cx="1479558" cy="36933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/>
                <a:r>
                  <a:rPr lang="it-IT" sz="600" b="1" dirty="0"/>
                  <a:t>Fondo europeo agricolo per lo sviluppo rurale: l’Europa investe nelle zone rurali</a:t>
                </a:r>
              </a:p>
              <a:p>
                <a:pPr algn="just"/>
                <a:endParaRPr lang="it-IT" sz="600" b="1" dirty="0"/>
              </a:p>
            </p:txBody>
          </p:sp>
        </p:grpSp>
        <p:pic>
          <p:nvPicPr>
            <p:cNvPr id="15" name="Immagine 14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6142024" y="311057"/>
              <a:ext cx="2747520" cy="954000"/>
            </a:xfrm>
            <a:prstGeom prst="rect">
              <a:avLst/>
            </a:prstGeom>
          </p:spPr>
        </p:pic>
      </p:grpSp>
      <p:sp>
        <p:nvSpPr>
          <p:cNvPr id="17" name="Rettangolo 16"/>
          <p:cNvSpPr/>
          <p:nvPr/>
        </p:nvSpPr>
        <p:spPr>
          <a:xfrm>
            <a:off x="263709" y="5276302"/>
            <a:ext cx="2877711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it-IT" sz="1600" b="1" dirty="0" smtClean="0">
                <a:solidFill>
                  <a:srgbClr val="002060"/>
                </a:solidFill>
                <a:latin typeface="Consolas" panose="020B0609020204030204" pitchFamily="49" charset="0"/>
              </a:rPr>
              <a:t>Responsabile scientifico</a:t>
            </a:r>
          </a:p>
          <a:p>
            <a:pPr algn="ctr"/>
            <a:endParaRPr lang="it-IT" sz="1600" b="1" dirty="0" smtClean="0">
              <a:solidFill>
                <a:srgbClr val="002060"/>
              </a:solidFill>
              <a:latin typeface="Consolas" panose="020B0609020204030204" pitchFamily="49" charset="0"/>
            </a:endParaRPr>
          </a:p>
          <a:p>
            <a:pPr algn="ctr"/>
            <a:r>
              <a:rPr lang="it-IT" sz="1600" b="1" dirty="0" smtClean="0">
                <a:solidFill>
                  <a:srgbClr val="002060"/>
                </a:solidFill>
                <a:latin typeface="Consolas" panose="020B0609020204030204" pitchFamily="49" charset="0"/>
              </a:rPr>
              <a:t>Prof. Andrea Vannini</a:t>
            </a:r>
            <a:endParaRPr lang="it-IT" sz="1600" b="1" dirty="0">
              <a:solidFill>
                <a:srgbClr val="002060"/>
              </a:solidFill>
              <a:latin typeface="Consolas" panose="020B0609020204030204" pitchFamily="49" charset="0"/>
            </a:endParaRPr>
          </a:p>
        </p:txBody>
      </p:sp>
      <p:sp>
        <p:nvSpPr>
          <p:cNvPr id="18" name="Rettangolo 17"/>
          <p:cNvSpPr/>
          <p:nvPr/>
        </p:nvSpPr>
        <p:spPr>
          <a:xfrm>
            <a:off x="6255542" y="5242375"/>
            <a:ext cx="2653291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it-IT" sz="1600" b="1" dirty="0" smtClean="0">
                <a:solidFill>
                  <a:srgbClr val="002060"/>
                </a:solidFill>
                <a:latin typeface="Consolas" panose="020B0609020204030204" pitchFamily="49" charset="0"/>
              </a:rPr>
              <a:t>Tecnico incaricato</a:t>
            </a:r>
          </a:p>
          <a:p>
            <a:pPr algn="ctr"/>
            <a:endParaRPr lang="it-IT" sz="1600" b="1" dirty="0" smtClean="0">
              <a:solidFill>
                <a:srgbClr val="002060"/>
              </a:solidFill>
              <a:latin typeface="Consolas" panose="020B0609020204030204" pitchFamily="49" charset="0"/>
            </a:endParaRPr>
          </a:p>
          <a:p>
            <a:pPr algn="ctr"/>
            <a:r>
              <a:rPr lang="it-IT" sz="1600" b="1" dirty="0" smtClean="0">
                <a:solidFill>
                  <a:srgbClr val="002060"/>
                </a:solidFill>
                <a:latin typeface="Consolas" panose="020B0609020204030204" pitchFamily="49" charset="0"/>
              </a:rPr>
              <a:t>Dott. Simone </a:t>
            </a:r>
            <a:r>
              <a:rPr lang="it-IT" sz="1600" b="1" dirty="0" err="1" smtClean="0">
                <a:solidFill>
                  <a:srgbClr val="002060"/>
                </a:solidFill>
                <a:latin typeface="Consolas" panose="020B0609020204030204" pitchFamily="49" charset="0"/>
              </a:rPr>
              <a:t>Pesolillo</a:t>
            </a:r>
            <a:endParaRPr lang="it-IT" sz="1600" b="1" dirty="0" smtClean="0">
              <a:solidFill>
                <a:srgbClr val="002060"/>
              </a:solidFill>
              <a:latin typeface="Consolas" panose="020B0609020204030204" pitchFamily="49" charset="0"/>
            </a:endParaRPr>
          </a:p>
        </p:txBody>
      </p:sp>
      <p:grpSp>
        <p:nvGrpSpPr>
          <p:cNvPr id="13" name="Gruppo 12"/>
          <p:cNvGrpSpPr/>
          <p:nvPr/>
        </p:nvGrpSpPr>
        <p:grpSpPr>
          <a:xfrm>
            <a:off x="37795" y="2267753"/>
            <a:ext cx="9162896" cy="1341668"/>
            <a:chOff x="1" y="2474672"/>
            <a:chExt cx="9162896" cy="1341668"/>
          </a:xfrm>
        </p:grpSpPr>
        <p:sp>
          <p:nvSpPr>
            <p:cNvPr id="11" name="Rettangolo 10"/>
            <p:cNvSpPr/>
            <p:nvPr/>
          </p:nvSpPr>
          <p:spPr>
            <a:xfrm>
              <a:off x="1" y="2834917"/>
              <a:ext cx="9162896" cy="98142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07000"/>
                </a:lnSpc>
              </a:pPr>
              <a:r>
                <a:rPr lang="it-IT" b="1" kern="50" dirty="0">
                  <a:solidFill>
                    <a:srgbClr val="002060"/>
                  </a:solidFill>
                </a:rPr>
                <a:t>Azione 2. Applicazione sinergica di modelli ‘</a:t>
              </a:r>
              <a:r>
                <a:rPr lang="it-IT" b="1" kern="50" dirty="0" err="1">
                  <a:solidFill>
                    <a:srgbClr val="002060"/>
                  </a:solidFill>
                </a:rPr>
                <a:t>earlywarning</a:t>
              </a:r>
              <a:r>
                <a:rPr lang="it-IT" b="1" kern="50" dirty="0">
                  <a:solidFill>
                    <a:srgbClr val="002060"/>
                  </a:solidFill>
                </a:rPr>
                <a:t>’, e ‘</a:t>
              </a:r>
              <a:r>
                <a:rPr lang="it-IT" b="1" kern="50" dirty="0" err="1">
                  <a:solidFill>
                    <a:srgbClr val="002060"/>
                  </a:solidFill>
                </a:rPr>
                <a:t>nowcasting</a:t>
              </a:r>
              <a:r>
                <a:rPr lang="it-IT" b="1" kern="50" dirty="0">
                  <a:solidFill>
                    <a:srgbClr val="002060"/>
                  </a:solidFill>
                </a:rPr>
                <a:t>’ di tipo fenologico e demografico finalizzato a strategie mirate (area-wide) ed efficaci di difesa integrata dei parassiti</a:t>
              </a:r>
            </a:p>
          </p:txBody>
        </p:sp>
        <p:sp>
          <p:nvSpPr>
            <p:cNvPr id="12" name="Rettangolo 11"/>
            <p:cNvSpPr/>
            <p:nvPr/>
          </p:nvSpPr>
          <p:spPr>
            <a:xfrm>
              <a:off x="18898" y="2474672"/>
              <a:ext cx="9125102" cy="38869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07000"/>
                </a:lnSpc>
                <a:spcAft>
                  <a:spcPts val="0"/>
                </a:spcAft>
              </a:pPr>
              <a:r>
                <a:rPr lang="it-IT" b="1" kern="50" dirty="0">
                  <a:solidFill>
                    <a:srgbClr val="002060"/>
                  </a:solidFill>
                </a:rPr>
                <a:t>Obiettivo specifico 1.1: modellistica fitosanitaria</a:t>
              </a:r>
              <a:endParaRPr lang="it-IT" b="1" kern="50" dirty="0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Mangal" panose="02040503050203030202" pitchFamily="18" charset="0"/>
              </a:endParaRPr>
            </a:p>
          </p:txBody>
        </p:sp>
      </p:grpSp>
      <p:sp>
        <p:nvSpPr>
          <p:cNvPr id="21" name="Rettangolo 20"/>
          <p:cNvSpPr/>
          <p:nvPr/>
        </p:nvSpPr>
        <p:spPr>
          <a:xfrm>
            <a:off x="-19" y="3943943"/>
            <a:ext cx="9144000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it-IT" b="1" dirty="0" smtClean="0">
                <a:solidFill>
                  <a:srgbClr val="002060"/>
                </a:solidFill>
                <a:latin typeface="Consolas" panose="020B0609020204030204" pitchFamily="49" charset="0"/>
              </a:rPr>
              <a:t>NUOVI MODELLI PREVISIONALI PER OCCHIO DI PAVONE E MALATTIE DEL FRUTTO</a:t>
            </a:r>
            <a:endParaRPr lang="it-IT" b="1" dirty="0">
              <a:solidFill>
                <a:srgbClr val="002060"/>
              </a:solidFill>
              <a:latin typeface="Consolas" panose="020B0609020204030204" pitchFamily="49" charset="0"/>
            </a:endParaRPr>
          </a:p>
        </p:txBody>
      </p:sp>
      <p:sp>
        <p:nvSpPr>
          <p:cNvPr id="22" name="Rettangolo 21"/>
          <p:cNvSpPr/>
          <p:nvPr/>
        </p:nvSpPr>
        <p:spPr>
          <a:xfrm>
            <a:off x="3012072" y="6396217"/>
            <a:ext cx="321434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it-IT" sz="1600" b="1" dirty="0" smtClean="0">
                <a:solidFill>
                  <a:srgbClr val="002060"/>
                </a:solidFill>
                <a:latin typeface="Consolas" panose="020B0609020204030204" pitchFamily="49" charset="0"/>
              </a:rPr>
              <a:t>OL.MA. Grosseto, 28/09/2018</a:t>
            </a:r>
            <a:endParaRPr lang="it-IT" sz="1600" b="1" dirty="0">
              <a:solidFill>
                <a:srgbClr val="002060"/>
              </a:solidFill>
              <a:latin typeface="Consolas" panose="020B060902020403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400179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asellaDiTesto 9"/>
          <p:cNvSpPr txBox="1"/>
          <p:nvPr/>
        </p:nvSpPr>
        <p:spPr>
          <a:xfrm>
            <a:off x="0" y="19244"/>
            <a:ext cx="9144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3200" b="1" dirty="0" smtClean="0">
                <a:solidFill>
                  <a:srgbClr val="002060"/>
                </a:solidFill>
                <a:latin typeface="Consolas" panose="020B0609020204030204" pitchFamily="49" charset="0"/>
              </a:rPr>
              <a:t>Risultati delle simulazioni puntuali</a:t>
            </a:r>
            <a:endParaRPr lang="it-IT" sz="3200" b="1" dirty="0">
              <a:solidFill>
                <a:srgbClr val="002060"/>
              </a:solidFill>
              <a:latin typeface="Consolas" panose="020B0609020204030204" pitchFamily="49" charset="0"/>
            </a:endParaRPr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2000" y="1164331"/>
            <a:ext cx="8640000" cy="4751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89311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CasellaDiTesto 39"/>
          <p:cNvSpPr txBox="1"/>
          <p:nvPr/>
        </p:nvSpPr>
        <p:spPr>
          <a:xfrm>
            <a:off x="0" y="19244"/>
            <a:ext cx="9144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3200" b="1" dirty="0" smtClean="0">
                <a:solidFill>
                  <a:srgbClr val="002060"/>
                </a:solidFill>
                <a:latin typeface="Consolas" panose="020B0609020204030204" pitchFamily="49" charset="0"/>
              </a:rPr>
              <a:t>Spazializzazione delle simulazioni </a:t>
            </a:r>
            <a:endParaRPr lang="it-IT" sz="3200" b="1" dirty="0">
              <a:solidFill>
                <a:srgbClr val="002060"/>
              </a:solidFill>
              <a:latin typeface="Consolas" panose="020B0609020204030204" pitchFamily="49" charset="0"/>
            </a:endParaRPr>
          </a:p>
        </p:txBody>
      </p:sp>
      <p:sp>
        <p:nvSpPr>
          <p:cNvPr id="36" name="CasellaDiTesto 35"/>
          <p:cNvSpPr txBox="1"/>
          <p:nvPr/>
        </p:nvSpPr>
        <p:spPr>
          <a:xfrm>
            <a:off x="-1" y="766063"/>
            <a:ext cx="9144000" cy="5045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it-IT" sz="2000" b="1" dirty="0" smtClean="0">
                <a:solidFill>
                  <a:srgbClr val="002060"/>
                </a:solidFill>
                <a:latin typeface="Consolas" panose="020B0609020204030204" pitchFamily="49" charset="0"/>
              </a:rPr>
              <a:t>VALORI MASSIMI MENSILI DELL’INDICE ISP PER OGNI PATOGENO</a:t>
            </a:r>
          </a:p>
        </p:txBody>
      </p:sp>
      <p:sp>
        <p:nvSpPr>
          <p:cNvPr id="37" name="CasellaDiTesto 36"/>
          <p:cNvSpPr txBox="1"/>
          <p:nvPr/>
        </p:nvSpPr>
        <p:spPr>
          <a:xfrm>
            <a:off x="0" y="1489004"/>
            <a:ext cx="9144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it-IT" sz="2000" b="1" dirty="0" smtClean="0">
                <a:solidFill>
                  <a:srgbClr val="002060"/>
                </a:solidFill>
                <a:latin typeface="Consolas" panose="020B0609020204030204" pitchFamily="49" charset="0"/>
              </a:rPr>
              <a:t>DISTRIBUITI SUL TERRITORIO APPLICANDO LA TECNICA GIS DELL’ORDINARY KRIGING</a:t>
            </a:r>
          </a:p>
        </p:txBody>
      </p:sp>
      <p:grpSp>
        <p:nvGrpSpPr>
          <p:cNvPr id="2" name="Gruppo 1"/>
          <p:cNvGrpSpPr/>
          <p:nvPr/>
        </p:nvGrpSpPr>
        <p:grpSpPr>
          <a:xfrm>
            <a:off x="627796" y="3445302"/>
            <a:ext cx="3516610" cy="3219542"/>
            <a:chOff x="655092" y="3431654"/>
            <a:chExt cx="3516610" cy="3219542"/>
          </a:xfrm>
        </p:grpSpPr>
        <p:pic>
          <p:nvPicPr>
            <p:cNvPr id="38" name="Immagine 3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12297" y="3771196"/>
              <a:ext cx="3159405" cy="2880000"/>
            </a:xfrm>
            <a:prstGeom prst="rect">
              <a:avLst/>
            </a:prstGeom>
          </p:spPr>
        </p:pic>
        <p:sp>
          <p:nvSpPr>
            <p:cNvPr id="39" name="CasellaDiTesto 38"/>
            <p:cNvSpPr txBox="1"/>
            <p:nvPr/>
          </p:nvSpPr>
          <p:spPr>
            <a:xfrm>
              <a:off x="1841380" y="3431654"/>
              <a:ext cx="117820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t-IT" sz="1400" b="1" dirty="0" err="1"/>
                <a:t>Krig</a:t>
              </a:r>
              <a:r>
                <a:rPr lang="it-IT" sz="1400" b="1" dirty="0"/>
                <a:t> OP </a:t>
              </a:r>
              <a:r>
                <a:rPr lang="it-IT" sz="1400" b="1" dirty="0" smtClean="0"/>
                <a:t>18 04</a:t>
              </a:r>
              <a:endParaRPr lang="it-IT" sz="1400" b="1" dirty="0"/>
            </a:p>
          </p:txBody>
        </p:sp>
        <p:pic>
          <p:nvPicPr>
            <p:cNvPr id="6147" name="Picture 3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55092" y="6012369"/>
              <a:ext cx="518821" cy="63653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45" name="CasellaDiTesto 44"/>
          <p:cNvSpPr txBox="1"/>
          <p:nvPr/>
        </p:nvSpPr>
        <p:spPr>
          <a:xfrm>
            <a:off x="0" y="2664072"/>
            <a:ext cx="9144000" cy="50456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it-IT" sz="2000" b="1" dirty="0" smtClean="0">
                <a:solidFill>
                  <a:srgbClr val="002060"/>
                </a:solidFill>
                <a:latin typeface="Consolas" panose="020B0609020204030204" pitchFamily="49" charset="0"/>
              </a:rPr>
              <a:t>VALORI RICLASSIFICATI PER DEFINIRE IL RISCHIO DI INFEZIONE </a:t>
            </a:r>
          </a:p>
        </p:txBody>
      </p:sp>
      <p:grpSp>
        <p:nvGrpSpPr>
          <p:cNvPr id="3" name="Gruppo 2"/>
          <p:cNvGrpSpPr/>
          <p:nvPr/>
        </p:nvGrpSpPr>
        <p:grpSpPr>
          <a:xfrm>
            <a:off x="4829881" y="3452511"/>
            <a:ext cx="3503416" cy="3198685"/>
            <a:chOff x="4829881" y="3452511"/>
            <a:chExt cx="3503416" cy="3198685"/>
          </a:xfrm>
        </p:grpSpPr>
        <p:pic>
          <p:nvPicPr>
            <p:cNvPr id="46" name="Immagine 45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73893" y="3760288"/>
              <a:ext cx="3159404" cy="2880000"/>
            </a:xfrm>
            <a:prstGeom prst="rect">
              <a:avLst/>
            </a:prstGeom>
          </p:spPr>
        </p:pic>
        <p:sp>
          <p:nvSpPr>
            <p:cNvPr id="47" name="CasellaDiTesto 46"/>
            <p:cNvSpPr txBox="1"/>
            <p:nvPr/>
          </p:nvSpPr>
          <p:spPr>
            <a:xfrm>
              <a:off x="5975997" y="3452511"/>
              <a:ext cx="1500732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t-IT" sz="1400" b="1" dirty="0"/>
                <a:t>OP </a:t>
              </a:r>
              <a:r>
                <a:rPr lang="it-IT" sz="1400" b="1" dirty="0" smtClean="0"/>
                <a:t>RISCHIO 18 04</a:t>
              </a:r>
              <a:endParaRPr lang="it-IT" sz="1400" b="1" dirty="0"/>
            </a:p>
          </p:txBody>
        </p:sp>
        <p:pic>
          <p:nvPicPr>
            <p:cNvPr id="48" name="Picture 2" descr="C:\Users\asus\Google Drive\mio\Vannini\contratto gis\IMG\ISP class.PNG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29881" y="6092102"/>
              <a:ext cx="509026" cy="55909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4091574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  <p:bldP spid="4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CasellaDiTesto 39"/>
          <p:cNvSpPr txBox="1"/>
          <p:nvPr/>
        </p:nvSpPr>
        <p:spPr>
          <a:xfrm>
            <a:off x="0" y="19244"/>
            <a:ext cx="9144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3200" b="1" dirty="0" smtClean="0">
                <a:solidFill>
                  <a:srgbClr val="002060"/>
                </a:solidFill>
                <a:latin typeface="Consolas" panose="020B0609020204030204" pitchFamily="49" charset="0"/>
              </a:rPr>
              <a:t>Risultati spazializzazioni</a:t>
            </a:r>
            <a:endParaRPr lang="it-IT" sz="3200" b="1" dirty="0">
              <a:solidFill>
                <a:srgbClr val="002060"/>
              </a:solidFill>
              <a:latin typeface="Consolas" panose="020B0609020204030204" pitchFamily="49" charset="0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9072" y="942573"/>
            <a:ext cx="7465855" cy="576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6" name="CasellaDiTesto 35"/>
          <p:cNvSpPr txBox="1"/>
          <p:nvPr/>
        </p:nvSpPr>
        <p:spPr>
          <a:xfrm>
            <a:off x="0" y="604019"/>
            <a:ext cx="9144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600" b="1" dirty="0" smtClean="0">
                <a:solidFill>
                  <a:srgbClr val="002060"/>
                </a:solidFill>
                <a:latin typeface="Consolas" panose="020B0609020204030204" pitchFamily="49" charset="0"/>
              </a:rPr>
              <a:t>Classi di rischio infezione da occhio di pavone</a:t>
            </a:r>
            <a:endParaRPr lang="it-IT" sz="1600" b="1" dirty="0">
              <a:solidFill>
                <a:srgbClr val="002060"/>
              </a:solidFill>
              <a:latin typeface="Consolas" panose="020B060902020403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35473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2345" y="942573"/>
            <a:ext cx="7419310" cy="576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CasellaDiTesto 5"/>
          <p:cNvSpPr txBox="1"/>
          <p:nvPr/>
        </p:nvSpPr>
        <p:spPr>
          <a:xfrm>
            <a:off x="0" y="19244"/>
            <a:ext cx="9144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3200" b="1" dirty="0" smtClean="0">
                <a:solidFill>
                  <a:srgbClr val="002060"/>
                </a:solidFill>
                <a:latin typeface="Consolas" panose="020B0609020204030204" pitchFamily="49" charset="0"/>
              </a:rPr>
              <a:t>Risultati spazializzazioni</a:t>
            </a:r>
            <a:endParaRPr lang="it-IT" sz="3200" b="1" dirty="0">
              <a:solidFill>
                <a:srgbClr val="002060"/>
              </a:solidFill>
              <a:latin typeface="Consolas" panose="020B0609020204030204" pitchFamily="49" charset="0"/>
            </a:endParaRPr>
          </a:p>
        </p:txBody>
      </p:sp>
      <p:sp>
        <p:nvSpPr>
          <p:cNvPr id="7" name="CasellaDiTesto 6"/>
          <p:cNvSpPr txBox="1"/>
          <p:nvPr/>
        </p:nvSpPr>
        <p:spPr>
          <a:xfrm>
            <a:off x="0" y="604019"/>
            <a:ext cx="9144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600" b="1" dirty="0" smtClean="0">
                <a:solidFill>
                  <a:srgbClr val="002060"/>
                </a:solidFill>
                <a:latin typeface="Consolas" panose="020B0609020204030204" pitchFamily="49" charset="0"/>
              </a:rPr>
              <a:t>Classi di rischio infezione da marciume dei frutti</a:t>
            </a:r>
            <a:endParaRPr lang="it-IT" sz="1600" b="1" dirty="0">
              <a:solidFill>
                <a:srgbClr val="002060"/>
              </a:solidFill>
              <a:latin typeface="Consolas" panose="020B060902020403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35473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CasellaDiTesto 39"/>
          <p:cNvSpPr txBox="1"/>
          <p:nvPr/>
        </p:nvSpPr>
        <p:spPr>
          <a:xfrm>
            <a:off x="0" y="19244"/>
            <a:ext cx="9144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3200" b="1" dirty="0" smtClean="0">
                <a:solidFill>
                  <a:srgbClr val="002060"/>
                </a:solidFill>
                <a:latin typeface="Consolas" panose="020B0609020204030204" pitchFamily="49" charset="0"/>
              </a:rPr>
              <a:t>Conclusioni</a:t>
            </a:r>
            <a:endParaRPr lang="it-IT" sz="3200" b="1" dirty="0">
              <a:solidFill>
                <a:srgbClr val="002060"/>
              </a:solidFill>
              <a:latin typeface="Consolas" panose="020B0609020204030204" pitchFamily="49" charset="0"/>
            </a:endParaRPr>
          </a:p>
        </p:txBody>
      </p:sp>
      <p:sp>
        <p:nvSpPr>
          <p:cNvPr id="26" name="Rettangolo 25"/>
          <p:cNvSpPr/>
          <p:nvPr/>
        </p:nvSpPr>
        <p:spPr>
          <a:xfrm>
            <a:off x="0" y="649617"/>
            <a:ext cx="914400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it-IT" sz="2000" b="1" dirty="0" smtClean="0">
                <a:solidFill>
                  <a:srgbClr val="002060"/>
                </a:solidFill>
                <a:latin typeface="Consolas" panose="020B0609020204030204" pitchFamily="49" charset="0"/>
              </a:rPr>
              <a:t>IMPLEMENTATO E CALIBRATO UN MODELLO MATEMATICO PER IL CALCOLO DELL’ISP</a:t>
            </a:r>
            <a:r>
              <a:rPr lang="it-IT" sz="2000" b="1" dirty="0">
                <a:solidFill>
                  <a:srgbClr val="002060"/>
                </a:solidFill>
                <a:latin typeface="Consolas" panose="020B0609020204030204" pitchFamily="49" charset="0"/>
              </a:rPr>
              <a:t> </a:t>
            </a:r>
            <a:r>
              <a:rPr lang="it-IT" sz="2000" b="1" dirty="0" smtClean="0">
                <a:solidFill>
                  <a:srgbClr val="002060"/>
                </a:solidFill>
                <a:latin typeface="Consolas" panose="020B0609020204030204" pitchFamily="49" charset="0"/>
              </a:rPr>
              <a:t>DEI PRINCIPALI PATOGENI DELL’ULIVO</a:t>
            </a:r>
          </a:p>
        </p:txBody>
      </p:sp>
      <p:sp>
        <p:nvSpPr>
          <p:cNvPr id="2" name="Rettangolo 1"/>
          <p:cNvSpPr/>
          <p:nvPr/>
        </p:nvSpPr>
        <p:spPr>
          <a:xfrm>
            <a:off x="0" y="4422960"/>
            <a:ext cx="9144000" cy="2169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it-IT" b="1" dirty="0" smtClean="0">
                <a:solidFill>
                  <a:srgbClr val="002060"/>
                </a:solidFill>
                <a:latin typeface="Consolas" panose="020B0609020204030204" pitchFamily="49" charset="0"/>
              </a:rPr>
              <a:t>INTRODUZIONE NUOVI PARAMETRI E ALGORITMI</a:t>
            </a:r>
          </a:p>
          <a:p>
            <a:pPr algn="ctr">
              <a:lnSpc>
                <a:spcPct val="150000"/>
              </a:lnSpc>
            </a:pPr>
            <a:r>
              <a:rPr lang="it-IT" b="1" dirty="0" smtClean="0">
                <a:solidFill>
                  <a:srgbClr val="002060"/>
                </a:solidFill>
                <a:latin typeface="Consolas" panose="020B0609020204030204" pitchFamily="49" charset="0"/>
              </a:rPr>
              <a:t>- Simulazione sviluppo nuovi patogeni (parametri bioclimatici) </a:t>
            </a:r>
          </a:p>
          <a:p>
            <a:pPr marL="285750" indent="-285750" algn="ctr">
              <a:lnSpc>
                <a:spcPct val="150000"/>
              </a:lnSpc>
              <a:buFontTx/>
              <a:buChar char="-"/>
            </a:pPr>
            <a:r>
              <a:rPr lang="it-IT" b="1" dirty="0" smtClean="0">
                <a:solidFill>
                  <a:srgbClr val="002060"/>
                </a:solidFill>
                <a:latin typeface="Consolas" panose="020B0609020204030204" pitchFamily="49" charset="0"/>
              </a:rPr>
              <a:t>Varietà d’olivo </a:t>
            </a:r>
          </a:p>
          <a:p>
            <a:pPr marL="285750" indent="-285750" algn="ctr">
              <a:lnSpc>
                <a:spcPct val="150000"/>
              </a:lnSpc>
              <a:buFontTx/>
              <a:buChar char="-"/>
            </a:pPr>
            <a:r>
              <a:rPr lang="it-IT" b="1" dirty="0" smtClean="0">
                <a:solidFill>
                  <a:srgbClr val="002060"/>
                </a:solidFill>
                <a:latin typeface="Consolas" panose="020B0609020204030204" pitchFamily="49" charset="0"/>
              </a:rPr>
              <a:t>Fattori ambientali</a:t>
            </a:r>
          </a:p>
          <a:p>
            <a:pPr marL="285750" indent="-285750" algn="ctr">
              <a:lnSpc>
                <a:spcPct val="150000"/>
              </a:lnSpc>
              <a:buFontTx/>
              <a:buChar char="-"/>
            </a:pPr>
            <a:r>
              <a:rPr lang="it-IT" b="1" dirty="0" smtClean="0">
                <a:solidFill>
                  <a:srgbClr val="002060"/>
                </a:solidFill>
                <a:latin typeface="Consolas" panose="020B0609020204030204" pitchFamily="49" charset="0"/>
              </a:rPr>
              <a:t>Presenza/assenza drupe invernali</a:t>
            </a:r>
          </a:p>
        </p:txBody>
      </p:sp>
      <p:sp>
        <p:nvSpPr>
          <p:cNvPr id="10" name="Rettangolo 9"/>
          <p:cNvSpPr/>
          <p:nvPr/>
        </p:nvSpPr>
        <p:spPr>
          <a:xfrm>
            <a:off x="0" y="1739968"/>
            <a:ext cx="9144000" cy="5045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it-IT" sz="2000" b="1" dirty="0" smtClean="0">
                <a:solidFill>
                  <a:srgbClr val="002060"/>
                </a:solidFill>
                <a:latin typeface="Consolas" panose="020B0609020204030204" pitchFamily="49" charset="0"/>
              </a:rPr>
              <a:t>SIMULATO </a:t>
            </a:r>
            <a:r>
              <a:rPr lang="it-IT" sz="2000" b="1" dirty="0" smtClean="0">
                <a:solidFill>
                  <a:srgbClr val="002060"/>
                </a:solidFill>
                <a:latin typeface="Consolas" panose="020B0609020204030204" pitchFamily="49" charset="0"/>
              </a:rPr>
              <a:t>IN TEMPO REALE </a:t>
            </a:r>
            <a:r>
              <a:rPr lang="it-IT" sz="2000" b="1" dirty="0" smtClean="0">
                <a:solidFill>
                  <a:srgbClr val="002060"/>
                </a:solidFill>
                <a:latin typeface="Consolas" panose="020B0609020204030204" pitchFamily="49" charset="0"/>
              </a:rPr>
              <a:t>IL </a:t>
            </a:r>
            <a:r>
              <a:rPr lang="it-IT" sz="2000" b="1" dirty="0" smtClean="0">
                <a:solidFill>
                  <a:srgbClr val="002060"/>
                </a:solidFill>
                <a:latin typeface="Consolas" panose="020B0609020204030204" pitchFamily="49" charset="0"/>
              </a:rPr>
              <a:t>RISCHIO DI INFEZIONE</a:t>
            </a:r>
          </a:p>
        </p:txBody>
      </p:sp>
      <p:sp>
        <p:nvSpPr>
          <p:cNvPr id="6" name="Rettangolo 5"/>
          <p:cNvSpPr/>
          <p:nvPr/>
        </p:nvSpPr>
        <p:spPr>
          <a:xfrm>
            <a:off x="0" y="3160335"/>
            <a:ext cx="9144000" cy="87883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it-IT" b="1" dirty="0">
                <a:solidFill>
                  <a:srgbClr val="002060"/>
                </a:solidFill>
                <a:latin typeface="Consolas" panose="020B0609020204030204" pitchFamily="49" charset="0"/>
              </a:rPr>
              <a:t>PRIMO PASSO </a:t>
            </a:r>
            <a:r>
              <a:rPr lang="it-IT" b="1" dirty="0" smtClean="0">
                <a:solidFill>
                  <a:srgbClr val="002060"/>
                </a:solidFill>
                <a:latin typeface="Consolas" panose="020B0609020204030204" pitchFamily="49" charset="0"/>
              </a:rPr>
              <a:t>PER </a:t>
            </a:r>
            <a:r>
              <a:rPr lang="it-IT" b="1" dirty="0">
                <a:solidFill>
                  <a:srgbClr val="002060"/>
                </a:solidFill>
                <a:latin typeface="Consolas" panose="020B0609020204030204" pitchFamily="49" charset="0"/>
              </a:rPr>
              <a:t>LA DEFINIZIONE DI UNO STRUMENTO UTILE AGLI OPERATORI E AI TECNICI </a:t>
            </a:r>
            <a:r>
              <a:rPr lang="it-IT" b="1" dirty="0" smtClean="0">
                <a:solidFill>
                  <a:srgbClr val="002060"/>
                </a:solidFill>
                <a:latin typeface="Consolas" panose="020B0609020204030204" pitchFamily="49" charset="0"/>
              </a:rPr>
              <a:t>NELLA GESTIONE DEGLI </a:t>
            </a:r>
            <a:r>
              <a:rPr lang="it-IT" b="1" dirty="0">
                <a:solidFill>
                  <a:srgbClr val="002060"/>
                </a:solidFill>
                <a:latin typeface="Consolas" panose="020B0609020204030204" pitchFamily="49" charset="0"/>
              </a:rPr>
              <a:t>INTERVENTI DI </a:t>
            </a:r>
            <a:r>
              <a:rPr lang="it-IT" b="1" dirty="0" smtClean="0">
                <a:solidFill>
                  <a:srgbClr val="002060"/>
                </a:solidFill>
                <a:latin typeface="Consolas" panose="020B0609020204030204" pitchFamily="49" charset="0"/>
              </a:rPr>
              <a:t>DIFESA DAI PATOGENI</a:t>
            </a:r>
            <a:endParaRPr lang="it-IT" b="1" dirty="0">
              <a:solidFill>
                <a:srgbClr val="002060"/>
              </a:solidFill>
              <a:latin typeface="Consolas" panose="020B0609020204030204" pitchFamily="49" charset="0"/>
            </a:endParaRPr>
          </a:p>
        </p:txBody>
      </p:sp>
      <p:sp>
        <p:nvSpPr>
          <p:cNvPr id="18" name="Rettangolo 17"/>
          <p:cNvSpPr/>
          <p:nvPr/>
        </p:nvSpPr>
        <p:spPr>
          <a:xfrm>
            <a:off x="0" y="2352127"/>
            <a:ext cx="914400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it-IT" sz="2000" b="1" dirty="0" smtClean="0">
                <a:solidFill>
                  <a:srgbClr val="002060"/>
                </a:solidFill>
                <a:latin typeface="Consolas" panose="020B0609020204030204" pitchFamily="49" charset="0"/>
              </a:rPr>
              <a:t>SPAZIALIZZATI E VERIFICATI I RISULTATI </a:t>
            </a:r>
            <a:r>
              <a:rPr lang="it-IT" sz="2000" b="1" dirty="0" smtClean="0">
                <a:solidFill>
                  <a:srgbClr val="002060"/>
                </a:solidFill>
                <a:latin typeface="Consolas" panose="020B0609020204030204" pitchFamily="49" charset="0"/>
              </a:rPr>
              <a:t>SUL TERRITORIO</a:t>
            </a:r>
          </a:p>
        </p:txBody>
      </p:sp>
    </p:spTree>
    <p:extLst>
      <p:ext uri="{BB962C8B-B14F-4D97-AF65-F5344CB8AC3E}">
        <p14:creationId xmlns:p14="http://schemas.microsoft.com/office/powerpoint/2010/main" val="32579609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0" grpId="0"/>
      <p:bldP spid="6" grpId="0" animBg="1"/>
      <p:bldP spid="1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ttangolo 10"/>
          <p:cNvSpPr/>
          <p:nvPr/>
        </p:nvSpPr>
        <p:spPr>
          <a:xfrm>
            <a:off x="285081" y="2996431"/>
            <a:ext cx="863587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it-IT" sz="3600" b="1" dirty="0">
                <a:solidFill>
                  <a:srgbClr val="002060"/>
                </a:solidFill>
                <a:latin typeface="Consolas" panose="020B0609020204030204" pitchFamily="49" charset="0"/>
              </a:rPr>
              <a:t>GRAZIE PER L’ATTENZIONE</a:t>
            </a:r>
          </a:p>
        </p:txBody>
      </p:sp>
      <p:sp>
        <p:nvSpPr>
          <p:cNvPr id="15" name="Rettangolo 14"/>
          <p:cNvSpPr/>
          <p:nvPr/>
        </p:nvSpPr>
        <p:spPr>
          <a:xfrm>
            <a:off x="-35149" y="5057010"/>
            <a:ext cx="2877711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it-IT" sz="1600" b="1" dirty="0" smtClean="0">
                <a:solidFill>
                  <a:srgbClr val="002060"/>
                </a:solidFill>
                <a:latin typeface="Consolas" panose="020B0609020204030204" pitchFamily="49" charset="0"/>
              </a:rPr>
              <a:t>Responsabile scientifico</a:t>
            </a:r>
          </a:p>
          <a:p>
            <a:pPr algn="ctr"/>
            <a:endParaRPr lang="it-IT" sz="1600" b="1" dirty="0" smtClean="0">
              <a:solidFill>
                <a:srgbClr val="002060"/>
              </a:solidFill>
              <a:latin typeface="Consolas" panose="020B0609020204030204" pitchFamily="49" charset="0"/>
            </a:endParaRPr>
          </a:p>
          <a:p>
            <a:pPr algn="ctr"/>
            <a:r>
              <a:rPr lang="it-IT" sz="1600" b="1" dirty="0" smtClean="0">
                <a:solidFill>
                  <a:srgbClr val="002060"/>
                </a:solidFill>
                <a:latin typeface="Consolas" panose="020B0609020204030204" pitchFamily="49" charset="0"/>
              </a:rPr>
              <a:t>Prof. Andrea Vannini</a:t>
            </a:r>
            <a:endParaRPr lang="it-IT" sz="1600" b="1" dirty="0">
              <a:solidFill>
                <a:srgbClr val="002060"/>
              </a:solidFill>
              <a:latin typeface="Consolas" panose="020B0609020204030204" pitchFamily="49" charset="0"/>
            </a:endParaRPr>
          </a:p>
        </p:txBody>
      </p:sp>
      <p:sp>
        <p:nvSpPr>
          <p:cNvPr id="16" name="Rettangolo 15"/>
          <p:cNvSpPr/>
          <p:nvPr/>
        </p:nvSpPr>
        <p:spPr>
          <a:xfrm>
            <a:off x="6317604" y="5031995"/>
            <a:ext cx="2653291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it-IT" sz="1600" b="1" dirty="0" smtClean="0">
                <a:solidFill>
                  <a:srgbClr val="002060"/>
                </a:solidFill>
                <a:latin typeface="Consolas" panose="020B0609020204030204" pitchFamily="49" charset="0"/>
              </a:rPr>
              <a:t>Tecnico incaricato</a:t>
            </a:r>
          </a:p>
          <a:p>
            <a:pPr algn="ctr"/>
            <a:endParaRPr lang="it-IT" sz="1600" b="1" dirty="0" smtClean="0">
              <a:solidFill>
                <a:srgbClr val="002060"/>
              </a:solidFill>
              <a:latin typeface="Consolas" panose="020B0609020204030204" pitchFamily="49" charset="0"/>
            </a:endParaRPr>
          </a:p>
          <a:p>
            <a:pPr algn="ctr"/>
            <a:r>
              <a:rPr lang="it-IT" sz="1600" b="1" dirty="0" smtClean="0">
                <a:solidFill>
                  <a:srgbClr val="002060"/>
                </a:solidFill>
                <a:latin typeface="Consolas" panose="020B0609020204030204" pitchFamily="49" charset="0"/>
              </a:rPr>
              <a:t>Dott. Simone </a:t>
            </a:r>
            <a:r>
              <a:rPr lang="it-IT" sz="1600" b="1" dirty="0" err="1" smtClean="0">
                <a:solidFill>
                  <a:srgbClr val="002060"/>
                </a:solidFill>
                <a:latin typeface="Consolas" panose="020B0609020204030204" pitchFamily="49" charset="0"/>
              </a:rPr>
              <a:t>Pesolillo</a:t>
            </a:r>
            <a:endParaRPr lang="it-IT" sz="1600" b="1" dirty="0" smtClean="0">
              <a:solidFill>
                <a:srgbClr val="002060"/>
              </a:solidFill>
              <a:latin typeface="Consolas" panose="020B0609020204030204" pitchFamily="49" charset="0"/>
            </a:endParaRPr>
          </a:p>
        </p:txBody>
      </p:sp>
      <p:grpSp>
        <p:nvGrpSpPr>
          <p:cNvPr id="12" name="Gruppo 11"/>
          <p:cNvGrpSpPr/>
          <p:nvPr/>
        </p:nvGrpSpPr>
        <p:grpSpPr>
          <a:xfrm>
            <a:off x="263709" y="289395"/>
            <a:ext cx="8645124" cy="2140449"/>
            <a:chOff x="263709" y="289395"/>
            <a:chExt cx="8645124" cy="2140449"/>
          </a:xfrm>
        </p:grpSpPr>
        <p:pic>
          <p:nvPicPr>
            <p:cNvPr id="13" name="Immagine 12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356749" y="289395"/>
              <a:ext cx="1481366" cy="954000"/>
            </a:xfrm>
            <a:prstGeom prst="rect">
              <a:avLst/>
            </a:prstGeom>
          </p:spPr>
        </p:pic>
        <p:pic>
          <p:nvPicPr>
            <p:cNvPr id="14" name="Immagine 1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103198" y="310120"/>
              <a:ext cx="954000" cy="954000"/>
            </a:xfrm>
            <a:prstGeom prst="rect">
              <a:avLst/>
            </a:prstGeom>
          </p:spPr>
        </p:pic>
        <p:pic>
          <p:nvPicPr>
            <p:cNvPr id="17" name="Immagine 16" descr="italia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52991" y="310120"/>
              <a:ext cx="845850" cy="9540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8" name="Rettangolo 17"/>
            <p:cNvSpPr/>
            <p:nvPr/>
          </p:nvSpPr>
          <p:spPr>
            <a:xfrm>
              <a:off x="272961" y="1475737"/>
              <a:ext cx="8635872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it-IT" sz="1400" b="1" dirty="0">
                  <a:solidFill>
                    <a:srgbClr val="002060"/>
                  </a:solidFill>
                </a:rPr>
                <a:t>Reg. (UE) n.1305/2013 - Programma di sviluppo rurale 2014/2020 della Regione Toscana </a:t>
              </a:r>
            </a:p>
            <a:p>
              <a:pPr algn="ctr"/>
              <a:r>
                <a:rPr lang="it-IT" sz="1400" b="1" dirty="0">
                  <a:solidFill>
                    <a:srgbClr val="002060"/>
                  </a:solidFill>
                </a:rPr>
                <a:t>Misura 16.2 - Progettazione Integrata di Filiera</a:t>
              </a:r>
            </a:p>
            <a:p>
              <a:pPr algn="ctr"/>
              <a:r>
                <a:rPr lang="it-IT" sz="1400" b="1" dirty="0">
                  <a:solidFill>
                    <a:srgbClr val="002060"/>
                  </a:solidFill>
                </a:rPr>
                <a:t>Progetto SEMIA - Indirizzi di Sanità, Sostenibilità ed Eccellenza della olivicoltura </a:t>
              </a:r>
              <a:r>
                <a:rPr lang="it-IT" sz="1400" b="1" dirty="0" err="1">
                  <a:solidFill>
                    <a:srgbClr val="002060"/>
                  </a:solidFill>
                </a:rPr>
                <a:t>MedIterraneA</a:t>
              </a:r>
              <a:endParaRPr lang="it-IT" sz="1400" b="1" dirty="0">
                <a:solidFill>
                  <a:srgbClr val="002060"/>
                </a:solidFill>
              </a:endParaRPr>
            </a:p>
            <a:p>
              <a:pPr algn="ctr"/>
              <a:r>
                <a:rPr lang="it-IT" sz="1400" b="1" dirty="0">
                  <a:solidFill>
                    <a:srgbClr val="002060"/>
                  </a:solidFill>
                </a:rPr>
                <a:t>    			</a:t>
              </a:r>
            </a:p>
          </p:txBody>
        </p:sp>
        <p:grpSp>
          <p:nvGrpSpPr>
            <p:cNvPr id="19" name="Gruppo 18"/>
            <p:cNvGrpSpPr/>
            <p:nvPr/>
          </p:nvGrpSpPr>
          <p:grpSpPr>
            <a:xfrm>
              <a:off x="263709" y="291014"/>
              <a:ext cx="1479558" cy="1284709"/>
              <a:chOff x="263709" y="291014"/>
              <a:chExt cx="1479558" cy="1284709"/>
            </a:xfrm>
          </p:grpSpPr>
          <p:pic>
            <p:nvPicPr>
              <p:cNvPr id="21" name="Immagine 20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276600" y="291014"/>
                <a:ext cx="1466667" cy="952381"/>
              </a:xfrm>
              <a:prstGeom prst="rect">
                <a:avLst/>
              </a:prstGeom>
            </p:spPr>
          </p:pic>
          <p:sp>
            <p:nvSpPr>
              <p:cNvPr id="22" name="Rettangolo 21"/>
              <p:cNvSpPr/>
              <p:nvPr/>
            </p:nvSpPr>
            <p:spPr>
              <a:xfrm>
                <a:off x="263709" y="1206391"/>
                <a:ext cx="1479558" cy="36933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/>
                <a:r>
                  <a:rPr lang="it-IT" sz="600" b="1" dirty="0"/>
                  <a:t>Fondo europeo agricolo per lo sviluppo rurale: l’Europa investe nelle zone rurali</a:t>
                </a:r>
              </a:p>
              <a:p>
                <a:pPr algn="just"/>
                <a:endParaRPr lang="it-IT" sz="600" b="1" dirty="0"/>
              </a:p>
            </p:txBody>
          </p:sp>
        </p:grpSp>
        <p:pic>
          <p:nvPicPr>
            <p:cNvPr id="20" name="Immagine 19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6142024" y="311057"/>
              <a:ext cx="2747520" cy="954000"/>
            </a:xfrm>
            <a:prstGeom prst="rect">
              <a:avLst/>
            </a:prstGeom>
          </p:spPr>
        </p:pic>
      </p:grpSp>
      <p:sp>
        <p:nvSpPr>
          <p:cNvPr id="23" name="Rettangolo 22"/>
          <p:cNvSpPr/>
          <p:nvPr/>
        </p:nvSpPr>
        <p:spPr>
          <a:xfrm>
            <a:off x="2974112" y="6226940"/>
            <a:ext cx="321434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it-IT" sz="1600" b="1" dirty="0" smtClean="0">
                <a:solidFill>
                  <a:srgbClr val="002060"/>
                </a:solidFill>
                <a:latin typeface="Consolas" panose="020B0609020204030204" pitchFamily="49" charset="0"/>
              </a:rPr>
              <a:t>OL.MA. Grosseto, 28/09/2018</a:t>
            </a:r>
            <a:endParaRPr lang="it-IT" sz="1600" b="1" dirty="0">
              <a:solidFill>
                <a:srgbClr val="002060"/>
              </a:solidFill>
              <a:latin typeface="Consolas" panose="020B060902020403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105865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CasellaDiTesto 39"/>
          <p:cNvSpPr txBox="1"/>
          <p:nvPr/>
        </p:nvSpPr>
        <p:spPr>
          <a:xfrm>
            <a:off x="0" y="19244"/>
            <a:ext cx="9144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3200" b="1" dirty="0" smtClean="0">
                <a:solidFill>
                  <a:srgbClr val="002060"/>
                </a:solidFill>
                <a:latin typeface="Consolas" panose="020B0609020204030204" pitchFamily="49" charset="0"/>
              </a:rPr>
              <a:t>Obiettivi</a:t>
            </a:r>
            <a:endParaRPr lang="it-IT" sz="3200" b="1" dirty="0">
              <a:solidFill>
                <a:srgbClr val="002060"/>
              </a:solidFill>
              <a:latin typeface="Consolas" panose="020B0609020204030204" pitchFamily="49" charset="0"/>
            </a:endParaRPr>
          </a:p>
        </p:txBody>
      </p:sp>
      <p:sp>
        <p:nvSpPr>
          <p:cNvPr id="12" name="CasellaDiTesto 11"/>
          <p:cNvSpPr txBox="1"/>
          <p:nvPr/>
        </p:nvSpPr>
        <p:spPr>
          <a:xfrm>
            <a:off x="-45333" y="2583553"/>
            <a:ext cx="9144000" cy="9662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it-IT" sz="2000" b="1" dirty="0" smtClean="0">
                <a:solidFill>
                  <a:srgbClr val="002060"/>
                </a:solidFill>
                <a:latin typeface="Consolas" panose="020B0609020204030204" pitchFamily="49" charset="0"/>
              </a:rPr>
              <a:t>DEFINIRE UN INDICE DI SVILUPPO DEL PATOGENO (ISP) </a:t>
            </a:r>
          </a:p>
          <a:p>
            <a:pPr algn="ctr">
              <a:lnSpc>
                <a:spcPct val="150000"/>
              </a:lnSpc>
            </a:pPr>
            <a:r>
              <a:rPr lang="it-IT" sz="2000" b="1" dirty="0">
                <a:solidFill>
                  <a:srgbClr val="002060"/>
                </a:solidFill>
                <a:latin typeface="Consolas" panose="020B0609020204030204" pitchFamily="49" charset="0"/>
              </a:rPr>
              <a:t>PER SIMULARE IL RISCHIO DI INSORGENZA DELLE </a:t>
            </a:r>
            <a:r>
              <a:rPr lang="it-IT" sz="2000" b="1" dirty="0" smtClean="0">
                <a:solidFill>
                  <a:srgbClr val="002060"/>
                </a:solidFill>
                <a:latin typeface="Consolas" panose="020B0609020204030204" pitchFamily="49" charset="0"/>
              </a:rPr>
              <a:t>INFEZIONI</a:t>
            </a:r>
            <a:endParaRPr lang="it-IT" sz="2000" b="1" u="sng" dirty="0">
              <a:solidFill>
                <a:srgbClr val="002060"/>
              </a:solidFill>
              <a:latin typeface="Consolas" panose="020B0609020204030204" pitchFamily="49" charset="0"/>
            </a:endParaRPr>
          </a:p>
        </p:txBody>
      </p:sp>
      <p:sp>
        <p:nvSpPr>
          <p:cNvPr id="7" name="Rettangolo 6"/>
          <p:cNvSpPr/>
          <p:nvPr/>
        </p:nvSpPr>
        <p:spPr>
          <a:xfrm>
            <a:off x="135997" y="955065"/>
            <a:ext cx="8962670" cy="9662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it-IT" sz="2000" b="1" dirty="0" smtClean="0">
                <a:solidFill>
                  <a:srgbClr val="002060"/>
                </a:solidFill>
                <a:latin typeface="Consolas" panose="020B0609020204030204" pitchFamily="49" charset="0"/>
              </a:rPr>
              <a:t>IMPLEMENTARE UN MODELLO MATEMATICO PER SIMULARE LO SVILUPPO DEI PRINCIPALI PATOGENI DELL’ULIVO SULLA BASE DEI DATI METEO</a:t>
            </a:r>
            <a:endParaRPr lang="it-IT" sz="2000" b="1" u="sng" dirty="0">
              <a:solidFill>
                <a:srgbClr val="002060"/>
              </a:solidFill>
              <a:latin typeface="Consolas" panose="020B0609020204030204" pitchFamily="49" charset="0"/>
            </a:endParaRPr>
          </a:p>
        </p:txBody>
      </p:sp>
      <p:sp>
        <p:nvSpPr>
          <p:cNvPr id="10" name="Rettangolo 9"/>
          <p:cNvSpPr/>
          <p:nvPr/>
        </p:nvSpPr>
        <p:spPr>
          <a:xfrm>
            <a:off x="88698" y="4348642"/>
            <a:ext cx="9053335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it-IT" sz="2000" b="1" dirty="0" smtClean="0">
                <a:solidFill>
                  <a:srgbClr val="002060"/>
                </a:solidFill>
                <a:latin typeface="Consolas" panose="020B0609020204030204" pitchFamily="49" charset="0"/>
              </a:rPr>
              <a:t>SPAZIALIZZARE SUL TERRITORIO I RISULTATI DELLE SIMULAZIONI</a:t>
            </a:r>
            <a:endParaRPr lang="it-IT" sz="2000" b="1" u="sng" dirty="0">
              <a:solidFill>
                <a:srgbClr val="002060"/>
              </a:solidFill>
              <a:latin typeface="Consolas" panose="020B0609020204030204" pitchFamily="49" charset="0"/>
            </a:endParaRPr>
          </a:p>
        </p:txBody>
      </p:sp>
      <p:sp>
        <p:nvSpPr>
          <p:cNvPr id="11" name="Rettangolo 10"/>
          <p:cNvSpPr/>
          <p:nvPr/>
        </p:nvSpPr>
        <p:spPr>
          <a:xfrm>
            <a:off x="-45333" y="5407728"/>
            <a:ext cx="9053335" cy="5045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it-IT" sz="2000" b="1" dirty="0" smtClean="0">
                <a:solidFill>
                  <a:srgbClr val="002060"/>
                </a:solidFill>
                <a:latin typeface="Consolas" panose="020B0609020204030204" pitchFamily="49" charset="0"/>
              </a:rPr>
              <a:t>VERIFICARE CORRISPONDENZA SIMULAZIONI/DATI DI CAMPO</a:t>
            </a:r>
            <a:endParaRPr lang="it-IT" sz="2000" b="1" u="sng" dirty="0">
              <a:solidFill>
                <a:srgbClr val="002060"/>
              </a:solidFill>
              <a:latin typeface="Consolas" panose="020B060902020403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0115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0" grpId="0"/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asellaDiTesto 7"/>
          <p:cNvSpPr txBox="1"/>
          <p:nvPr/>
        </p:nvSpPr>
        <p:spPr>
          <a:xfrm>
            <a:off x="-1" y="527028"/>
            <a:ext cx="9144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it-IT" sz="2000" b="1" dirty="0" smtClean="0">
                <a:solidFill>
                  <a:srgbClr val="002060"/>
                </a:solidFill>
                <a:latin typeface="Consolas" panose="020B0609020204030204" pitchFamily="49" charset="0"/>
              </a:rPr>
              <a:t>ALGORITMI PROPOSTI DA MAGAREY ET AL.,2005</a:t>
            </a:r>
          </a:p>
          <a:p>
            <a:pPr algn="ctr">
              <a:lnSpc>
                <a:spcPct val="150000"/>
              </a:lnSpc>
            </a:pPr>
            <a:r>
              <a:rPr lang="it-IT" sz="2000" b="1" dirty="0" smtClean="0">
                <a:solidFill>
                  <a:srgbClr val="002060"/>
                </a:solidFill>
                <a:latin typeface="Consolas" panose="020B0609020204030204" pitchFamily="49" charset="0"/>
              </a:rPr>
              <a:t>EFFETTO SULLO SVILUPPO DEI PATOGENI DI</a:t>
            </a:r>
          </a:p>
        </p:txBody>
      </p:sp>
      <p:sp>
        <p:nvSpPr>
          <p:cNvPr id="40" name="CasellaDiTesto 39"/>
          <p:cNvSpPr txBox="1"/>
          <p:nvPr/>
        </p:nvSpPr>
        <p:spPr>
          <a:xfrm>
            <a:off x="0" y="19244"/>
            <a:ext cx="9144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3200" b="1" dirty="0" smtClean="0">
                <a:solidFill>
                  <a:srgbClr val="002060"/>
                </a:solidFill>
                <a:latin typeface="Consolas" panose="020B0609020204030204" pitchFamily="49" charset="0"/>
              </a:rPr>
              <a:t>Modello Matematico Patogeni Ulivo</a:t>
            </a:r>
            <a:endParaRPr lang="it-IT" sz="3200" b="1" dirty="0">
              <a:solidFill>
                <a:srgbClr val="002060"/>
              </a:solidFill>
              <a:latin typeface="Consolas" panose="020B0609020204030204" pitchFamily="49" charset="0"/>
            </a:endParaRPr>
          </a:p>
        </p:txBody>
      </p:sp>
      <p:sp>
        <p:nvSpPr>
          <p:cNvPr id="12" name="CasellaDiTesto 11"/>
          <p:cNvSpPr txBox="1"/>
          <p:nvPr/>
        </p:nvSpPr>
        <p:spPr>
          <a:xfrm>
            <a:off x="564715" y="1620385"/>
            <a:ext cx="3977641" cy="400110"/>
          </a:xfrm>
          <a:prstGeom prst="rect">
            <a:avLst/>
          </a:prstGeom>
          <a:solidFill>
            <a:schemeClr val="accent3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it-IT" sz="2000" b="1" dirty="0" smtClean="0">
                <a:solidFill>
                  <a:schemeClr val="bg1"/>
                </a:solidFill>
                <a:latin typeface="Consolas" panose="020B0609020204030204" pitchFamily="49" charset="0"/>
              </a:rPr>
              <a:t>BAGNATURA FOGLIARE ORARIA</a:t>
            </a:r>
            <a:endParaRPr lang="it-IT" sz="2000" b="1" dirty="0">
              <a:solidFill>
                <a:schemeClr val="bg1"/>
              </a:solidFill>
              <a:latin typeface="Consolas" panose="020B0609020204030204" pitchFamily="49" charset="0"/>
            </a:endParaRPr>
          </a:p>
        </p:txBody>
      </p:sp>
      <p:sp>
        <p:nvSpPr>
          <p:cNvPr id="13" name="CasellaDiTesto 12"/>
          <p:cNvSpPr txBox="1"/>
          <p:nvPr/>
        </p:nvSpPr>
        <p:spPr>
          <a:xfrm>
            <a:off x="4770957" y="1617759"/>
            <a:ext cx="3977641" cy="400110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it-IT" sz="2000" b="1" dirty="0" smtClean="0">
                <a:solidFill>
                  <a:schemeClr val="bg1"/>
                </a:solidFill>
                <a:latin typeface="Consolas" panose="020B0609020204030204" pitchFamily="49" charset="0"/>
              </a:rPr>
              <a:t>TEMPERATURA ORARIA</a:t>
            </a:r>
            <a:endParaRPr lang="it-IT" sz="2000" b="1" dirty="0">
              <a:solidFill>
                <a:schemeClr val="bg1"/>
              </a:solidFill>
              <a:latin typeface="Consolas" panose="020B0609020204030204" pitchFamily="49" charset="0"/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it-IT"/>
          </a:p>
        </p:txBody>
      </p:sp>
      <p:sp>
        <p:nvSpPr>
          <p:cNvPr id="10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it-IT"/>
          </a:p>
        </p:txBody>
      </p:sp>
      <p:sp>
        <p:nvSpPr>
          <p:cNvPr id="15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it-IT"/>
          </a:p>
        </p:txBody>
      </p:sp>
      <p:sp>
        <p:nvSpPr>
          <p:cNvPr id="35" name="Rettangolo 34"/>
          <p:cNvSpPr/>
          <p:nvPr/>
        </p:nvSpPr>
        <p:spPr>
          <a:xfrm>
            <a:off x="1888" y="2192860"/>
            <a:ext cx="9144000" cy="553998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it-IT" sz="2000" b="1" dirty="0" smtClean="0">
                <a:solidFill>
                  <a:srgbClr val="002060"/>
                </a:solidFill>
                <a:latin typeface="Consolas" panose="020B0609020204030204" pitchFamily="49" charset="0"/>
              </a:rPr>
              <a:t>PARAMETRI BIOCLIMATICI SPECIFICI PER PATOGENO </a:t>
            </a:r>
          </a:p>
        </p:txBody>
      </p:sp>
      <p:sp>
        <p:nvSpPr>
          <p:cNvPr id="36" name="Rettangolo 35"/>
          <p:cNvSpPr/>
          <p:nvPr/>
        </p:nvSpPr>
        <p:spPr>
          <a:xfrm>
            <a:off x="4030602" y="3230289"/>
            <a:ext cx="484538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it-IT" sz="1600" b="1" i="1" dirty="0" err="1">
                <a:solidFill>
                  <a:srgbClr val="002060"/>
                </a:solidFill>
                <a:latin typeface="Consolas" panose="020B0609020204030204" pitchFamily="49" charset="0"/>
              </a:rPr>
              <a:t>Colletothricum</a:t>
            </a:r>
            <a:r>
              <a:rPr lang="it-IT" sz="1600" b="1" i="1" dirty="0">
                <a:solidFill>
                  <a:srgbClr val="002060"/>
                </a:solidFill>
                <a:latin typeface="Consolas" panose="020B0609020204030204" pitchFamily="49" charset="0"/>
              </a:rPr>
              <a:t> </a:t>
            </a:r>
            <a:r>
              <a:rPr lang="it-IT" sz="1600" b="1" i="1" dirty="0" err="1">
                <a:solidFill>
                  <a:srgbClr val="002060"/>
                </a:solidFill>
                <a:latin typeface="Consolas" panose="020B0609020204030204" pitchFamily="49" charset="0"/>
              </a:rPr>
              <a:t>spp</a:t>
            </a:r>
            <a:r>
              <a:rPr lang="it-IT" sz="1600" b="1" dirty="0" smtClean="0">
                <a:solidFill>
                  <a:srgbClr val="002060"/>
                </a:solidFill>
                <a:latin typeface="Consolas" panose="020B0609020204030204" pitchFamily="49" charset="0"/>
              </a:rPr>
              <a:t>. </a:t>
            </a:r>
            <a:r>
              <a:rPr lang="it-IT" sz="1600" b="1" dirty="0" err="1" smtClean="0">
                <a:solidFill>
                  <a:srgbClr val="002060"/>
                </a:solidFill>
                <a:latin typeface="Consolas" panose="020B0609020204030204" pitchFamily="49" charset="0"/>
              </a:rPr>
              <a:t>Magarey</a:t>
            </a:r>
            <a:r>
              <a:rPr lang="it-IT" sz="1600" b="1" dirty="0" smtClean="0">
                <a:solidFill>
                  <a:srgbClr val="002060"/>
                </a:solidFill>
                <a:latin typeface="Consolas" panose="020B0609020204030204" pitchFamily="49" charset="0"/>
              </a:rPr>
              <a:t> </a:t>
            </a:r>
            <a:r>
              <a:rPr lang="it-IT" sz="1600" b="1" dirty="0">
                <a:solidFill>
                  <a:srgbClr val="002060"/>
                </a:solidFill>
                <a:latin typeface="Consolas" panose="020B0609020204030204" pitchFamily="49" charset="0"/>
              </a:rPr>
              <a:t>et al., </a:t>
            </a:r>
            <a:r>
              <a:rPr lang="it-IT" sz="1600" b="1" dirty="0" smtClean="0">
                <a:solidFill>
                  <a:srgbClr val="002060"/>
                </a:solidFill>
                <a:latin typeface="Consolas" panose="020B0609020204030204" pitchFamily="49" charset="0"/>
              </a:rPr>
              <a:t>2005</a:t>
            </a:r>
            <a:endParaRPr lang="it-IT" sz="1600" b="1" dirty="0">
              <a:solidFill>
                <a:srgbClr val="002060"/>
              </a:solidFill>
              <a:latin typeface="Consolas" panose="020B0609020204030204" pitchFamily="49" charset="0"/>
            </a:endParaRPr>
          </a:p>
        </p:txBody>
      </p:sp>
      <p:sp>
        <p:nvSpPr>
          <p:cNvPr id="37" name="Rettangolo 36"/>
          <p:cNvSpPr/>
          <p:nvPr/>
        </p:nvSpPr>
        <p:spPr>
          <a:xfrm>
            <a:off x="4030602" y="2768624"/>
            <a:ext cx="484538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it-IT" sz="1600" b="1" i="1" dirty="0" err="1" smtClean="0">
                <a:solidFill>
                  <a:srgbClr val="002060"/>
                </a:solidFill>
                <a:latin typeface="Consolas" panose="020B0609020204030204" pitchFamily="49" charset="0"/>
              </a:rPr>
              <a:t>Spilocea</a:t>
            </a:r>
            <a:r>
              <a:rPr lang="it-IT" sz="1600" b="1" i="1" dirty="0" smtClean="0">
                <a:solidFill>
                  <a:srgbClr val="002060"/>
                </a:solidFill>
                <a:latin typeface="Consolas" panose="020B0609020204030204" pitchFamily="49" charset="0"/>
              </a:rPr>
              <a:t> </a:t>
            </a:r>
            <a:r>
              <a:rPr lang="it-IT" sz="1600" b="1" i="1" dirty="0" err="1" smtClean="0">
                <a:solidFill>
                  <a:srgbClr val="002060"/>
                </a:solidFill>
                <a:latin typeface="Consolas" panose="020B0609020204030204" pitchFamily="49" charset="0"/>
              </a:rPr>
              <a:t>oleagina</a:t>
            </a:r>
            <a:r>
              <a:rPr lang="it-IT" sz="1600" b="1" i="1" dirty="0" smtClean="0">
                <a:solidFill>
                  <a:srgbClr val="002060"/>
                </a:solidFill>
                <a:latin typeface="Consolas" panose="020B0609020204030204" pitchFamily="49" charset="0"/>
              </a:rPr>
              <a:t> </a:t>
            </a:r>
            <a:r>
              <a:rPr lang="it-IT" sz="1600" b="1" dirty="0" err="1" smtClean="0">
                <a:solidFill>
                  <a:srgbClr val="002060"/>
                </a:solidFill>
                <a:latin typeface="Consolas" panose="020B0609020204030204" pitchFamily="49" charset="0"/>
              </a:rPr>
              <a:t>Obanor</a:t>
            </a:r>
            <a:r>
              <a:rPr lang="it-IT" sz="1600" b="1" dirty="0" smtClean="0">
                <a:solidFill>
                  <a:srgbClr val="002060"/>
                </a:solidFill>
                <a:latin typeface="Consolas" panose="020B0609020204030204" pitchFamily="49" charset="0"/>
              </a:rPr>
              <a:t> </a:t>
            </a:r>
            <a:r>
              <a:rPr lang="it-IT" sz="1600" b="1" dirty="0">
                <a:solidFill>
                  <a:srgbClr val="002060"/>
                </a:solidFill>
                <a:latin typeface="Consolas" panose="020B0609020204030204" pitchFamily="49" charset="0"/>
              </a:rPr>
              <a:t>et al., </a:t>
            </a:r>
            <a:r>
              <a:rPr lang="it-IT" sz="1600" b="1" dirty="0" smtClean="0">
                <a:solidFill>
                  <a:srgbClr val="002060"/>
                </a:solidFill>
                <a:latin typeface="Consolas" panose="020B0609020204030204" pitchFamily="49" charset="0"/>
              </a:rPr>
              <a:t>2008</a:t>
            </a:r>
            <a:endParaRPr lang="it-IT" sz="1600" b="1" dirty="0">
              <a:solidFill>
                <a:srgbClr val="002060"/>
              </a:solidFill>
              <a:latin typeface="Consolas" panose="020B0609020204030204" pitchFamily="49" charset="0"/>
            </a:endParaRPr>
          </a:p>
        </p:txBody>
      </p:sp>
      <p:sp>
        <p:nvSpPr>
          <p:cNvPr id="17" name="Rettangolo 16"/>
          <p:cNvSpPr/>
          <p:nvPr/>
        </p:nvSpPr>
        <p:spPr>
          <a:xfrm>
            <a:off x="-4989" y="2999456"/>
            <a:ext cx="3804479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it-IT" sz="2000" b="1" dirty="0" smtClean="0">
                <a:solidFill>
                  <a:srgbClr val="002060"/>
                </a:solidFill>
                <a:latin typeface="Consolas" panose="020B0609020204030204" pitchFamily="49" charset="0"/>
              </a:rPr>
              <a:t>DALLA LETTERATURA</a:t>
            </a:r>
          </a:p>
        </p:txBody>
      </p:sp>
      <p:sp>
        <p:nvSpPr>
          <p:cNvPr id="18" name="Rettangolo 17"/>
          <p:cNvSpPr/>
          <p:nvPr/>
        </p:nvSpPr>
        <p:spPr>
          <a:xfrm>
            <a:off x="142593" y="4384015"/>
            <a:ext cx="4047651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it-IT" sz="2000" b="1" dirty="0" smtClean="0">
                <a:solidFill>
                  <a:srgbClr val="002060"/>
                </a:solidFill>
                <a:latin typeface="Consolas" panose="020B0609020204030204" pitchFamily="49" charset="0"/>
              </a:rPr>
              <a:t>CALIBRATI CON QUANTO OSSERVATO NEL 2017</a:t>
            </a:r>
          </a:p>
        </p:txBody>
      </p:sp>
      <p:pic>
        <p:nvPicPr>
          <p:cNvPr id="1055" name="Picture 31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55"/>
          <a:stretch/>
        </p:blipFill>
        <p:spPr bwMode="auto">
          <a:xfrm>
            <a:off x="4279226" y="3695341"/>
            <a:ext cx="4348136" cy="2030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6" name="Rettangolo 15"/>
          <p:cNvSpPr/>
          <p:nvPr/>
        </p:nvSpPr>
        <p:spPr>
          <a:xfrm>
            <a:off x="1888" y="5795198"/>
            <a:ext cx="9144000" cy="966227"/>
          </a:xfrm>
          <a:prstGeom prst="rect">
            <a:avLst/>
          </a:prstGeom>
          <a:solidFill>
            <a:srgbClr val="002060"/>
          </a:solidFill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it-IT" sz="2000" b="1" dirty="0" smtClean="0">
                <a:solidFill>
                  <a:schemeClr val="bg1"/>
                </a:solidFill>
                <a:latin typeface="Consolas" panose="020B0609020204030204" pitchFamily="49" charset="0"/>
              </a:rPr>
              <a:t>CAMBIANDO I VALORI DEI PARAMETRI BIOCLIMATICI E’ POSSIBILE SIMULARE LO SVILUPPO DI ALTRI PATOGENI</a:t>
            </a:r>
          </a:p>
        </p:txBody>
      </p:sp>
    </p:spTree>
    <p:extLst>
      <p:ext uri="{BB962C8B-B14F-4D97-AF65-F5344CB8AC3E}">
        <p14:creationId xmlns:p14="http://schemas.microsoft.com/office/powerpoint/2010/main" val="13331705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1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35" grpId="0" animBg="1"/>
      <p:bldP spid="36" grpId="0"/>
      <p:bldP spid="37" grpId="0"/>
      <p:bldP spid="17" grpId="0"/>
      <p:bldP spid="18" grpId="0"/>
      <p:bldP spid="1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CasellaDiTesto 39"/>
          <p:cNvSpPr txBox="1"/>
          <p:nvPr/>
        </p:nvSpPr>
        <p:spPr>
          <a:xfrm>
            <a:off x="0" y="19244"/>
            <a:ext cx="9144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3200" b="1" dirty="0" smtClean="0">
                <a:solidFill>
                  <a:srgbClr val="002060"/>
                </a:solidFill>
                <a:latin typeface="Consolas" panose="020B0609020204030204" pitchFamily="49" charset="0"/>
              </a:rPr>
              <a:t>Indice di Sviluppo del Patogeno ISP</a:t>
            </a: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it-IT"/>
          </a:p>
        </p:txBody>
      </p:sp>
      <p:sp>
        <p:nvSpPr>
          <p:cNvPr id="10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it-IT"/>
          </a:p>
        </p:txBody>
      </p:sp>
      <p:sp>
        <p:nvSpPr>
          <p:cNvPr id="15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it-IT"/>
          </a:p>
        </p:txBody>
      </p:sp>
      <p:sp>
        <p:nvSpPr>
          <p:cNvPr id="20" name="Rettangolo 19"/>
          <p:cNvSpPr/>
          <p:nvPr/>
        </p:nvSpPr>
        <p:spPr>
          <a:xfrm>
            <a:off x="0" y="4979505"/>
            <a:ext cx="9130336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it-IT" sz="2000" b="1" dirty="0" smtClean="0">
                <a:solidFill>
                  <a:srgbClr val="002060"/>
                </a:solidFill>
                <a:latin typeface="Consolas" panose="020B0609020204030204" pitchFamily="49" charset="0"/>
              </a:rPr>
              <a:t>CON L’ISP SI DEIFINISCONO QUATTRO CLASSI DI RISCHIO INFEZIONE</a:t>
            </a:r>
          </a:p>
        </p:txBody>
      </p:sp>
      <p:sp>
        <p:nvSpPr>
          <p:cNvPr id="21" name="CasellaDiTesto 20"/>
          <p:cNvSpPr txBox="1"/>
          <p:nvPr/>
        </p:nvSpPr>
        <p:spPr>
          <a:xfrm>
            <a:off x="2407648" y="5757413"/>
            <a:ext cx="1988821" cy="400110"/>
          </a:xfrm>
          <a:prstGeom prst="rect">
            <a:avLst/>
          </a:prstGeom>
          <a:solidFill>
            <a:srgbClr val="00CC00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it-IT" sz="2000" b="1" dirty="0" smtClean="0">
                <a:latin typeface="Consolas" panose="020B0609020204030204" pitchFamily="49" charset="0"/>
              </a:rPr>
              <a:t>BASSO</a:t>
            </a:r>
            <a:endParaRPr lang="it-IT" sz="2000" b="1" dirty="0">
              <a:latin typeface="Consolas" panose="020B0609020204030204" pitchFamily="49" charset="0"/>
            </a:endParaRPr>
          </a:p>
        </p:txBody>
      </p:sp>
      <p:sp>
        <p:nvSpPr>
          <p:cNvPr id="22" name="CasellaDiTesto 21"/>
          <p:cNvSpPr txBox="1"/>
          <p:nvPr/>
        </p:nvSpPr>
        <p:spPr>
          <a:xfrm>
            <a:off x="4735249" y="5757413"/>
            <a:ext cx="1988821" cy="400110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it-IT" sz="2000" b="1" dirty="0" smtClean="0">
                <a:latin typeface="Consolas" panose="020B0609020204030204" pitchFamily="49" charset="0"/>
              </a:rPr>
              <a:t>MEDIO</a:t>
            </a:r>
            <a:endParaRPr lang="it-IT" sz="2000" b="1" dirty="0">
              <a:latin typeface="Consolas" panose="020B0609020204030204" pitchFamily="49" charset="0"/>
            </a:endParaRPr>
          </a:p>
        </p:txBody>
      </p:sp>
      <p:sp>
        <p:nvSpPr>
          <p:cNvPr id="23" name="CasellaDiTesto 22"/>
          <p:cNvSpPr txBox="1"/>
          <p:nvPr/>
        </p:nvSpPr>
        <p:spPr>
          <a:xfrm>
            <a:off x="7044757" y="5757413"/>
            <a:ext cx="1988821" cy="400110"/>
          </a:xfrm>
          <a:prstGeom prst="rect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it-IT" sz="2000" b="1" dirty="0" smtClean="0">
                <a:latin typeface="Consolas" panose="020B0609020204030204" pitchFamily="49" charset="0"/>
              </a:rPr>
              <a:t>ALTO</a:t>
            </a:r>
            <a:endParaRPr lang="it-IT" sz="2000" b="1" dirty="0">
              <a:latin typeface="Consolas" panose="020B0609020204030204" pitchFamily="49" charset="0"/>
            </a:endParaRPr>
          </a:p>
        </p:txBody>
      </p:sp>
      <p:sp>
        <p:nvSpPr>
          <p:cNvPr id="31" name="Rettangolo 30"/>
          <p:cNvSpPr/>
          <p:nvPr/>
        </p:nvSpPr>
        <p:spPr>
          <a:xfrm>
            <a:off x="1210719" y="987597"/>
            <a:ext cx="2228849" cy="127406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571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1400" b="1" dirty="0" smtClean="0">
                <a:solidFill>
                  <a:srgbClr val="002060"/>
                </a:solidFill>
              </a:rPr>
              <a:t>DATI METEO ORARI</a:t>
            </a:r>
          </a:p>
          <a:p>
            <a:pPr algn="ctr"/>
            <a:endParaRPr lang="it-IT" sz="1400" b="1" dirty="0" smtClean="0">
              <a:solidFill>
                <a:srgbClr val="002060"/>
              </a:solidFill>
            </a:endParaRPr>
          </a:p>
          <a:p>
            <a:pPr algn="ctr"/>
            <a:r>
              <a:rPr lang="it-IT" sz="1400" b="1" dirty="0" smtClean="0">
                <a:solidFill>
                  <a:srgbClr val="002060"/>
                </a:solidFill>
              </a:rPr>
              <a:t>Temperatura</a:t>
            </a:r>
          </a:p>
          <a:p>
            <a:pPr algn="ctr"/>
            <a:r>
              <a:rPr lang="it-IT" sz="1400" b="1" dirty="0" smtClean="0">
                <a:solidFill>
                  <a:srgbClr val="002060"/>
                </a:solidFill>
              </a:rPr>
              <a:t>Bagnatura fogliare</a:t>
            </a:r>
            <a:endParaRPr lang="it-IT" sz="1400" b="1" dirty="0">
              <a:solidFill>
                <a:srgbClr val="002060"/>
              </a:solidFill>
            </a:endParaRPr>
          </a:p>
          <a:p>
            <a:pPr algn="ctr"/>
            <a:r>
              <a:rPr lang="it-IT" sz="1400" b="1" dirty="0" smtClean="0">
                <a:solidFill>
                  <a:srgbClr val="002060"/>
                </a:solidFill>
              </a:rPr>
              <a:t>Precipitazione</a:t>
            </a:r>
          </a:p>
          <a:p>
            <a:pPr algn="ctr"/>
            <a:endParaRPr lang="it-IT" sz="1400" b="1" dirty="0">
              <a:solidFill>
                <a:srgbClr val="002060"/>
              </a:solidFill>
            </a:endParaRPr>
          </a:p>
        </p:txBody>
      </p:sp>
      <p:sp>
        <p:nvSpPr>
          <p:cNvPr id="32" name="Rettangolo 31"/>
          <p:cNvSpPr/>
          <p:nvPr/>
        </p:nvSpPr>
        <p:spPr>
          <a:xfrm>
            <a:off x="4039643" y="987594"/>
            <a:ext cx="2228849" cy="1274063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57150"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1400" b="1" dirty="0" smtClean="0">
                <a:solidFill>
                  <a:schemeClr val="accent3">
                    <a:lumMod val="50000"/>
                  </a:schemeClr>
                </a:solidFill>
              </a:rPr>
              <a:t>MODELLO PATOGENO</a:t>
            </a:r>
          </a:p>
          <a:p>
            <a:pPr algn="ctr"/>
            <a:endParaRPr lang="it-IT" sz="1400" b="1" dirty="0" smtClean="0">
              <a:solidFill>
                <a:schemeClr val="accent3">
                  <a:lumMod val="50000"/>
                </a:schemeClr>
              </a:solidFill>
            </a:endParaRPr>
          </a:p>
          <a:p>
            <a:pPr algn="ctr"/>
            <a:r>
              <a:rPr lang="it-IT" sz="1400" b="1" dirty="0" smtClean="0">
                <a:solidFill>
                  <a:schemeClr val="accent3">
                    <a:lumMod val="50000"/>
                  </a:schemeClr>
                </a:solidFill>
              </a:rPr>
              <a:t>SIMULAZIONE DELLO SVILUPPO ORARIO</a:t>
            </a:r>
          </a:p>
          <a:p>
            <a:pPr algn="ctr"/>
            <a:endParaRPr lang="it-IT" sz="1400" b="1" dirty="0" smtClean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33" name="Rettangolo 32"/>
          <p:cNvSpPr/>
          <p:nvPr/>
        </p:nvSpPr>
        <p:spPr>
          <a:xfrm>
            <a:off x="6897144" y="987596"/>
            <a:ext cx="1304923" cy="1274062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1400" b="1" dirty="0" smtClean="0">
              <a:solidFill>
                <a:srgbClr val="C00000"/>
              </a:solidFill>
            </a:endParaRPr>
          </a:p>
          <a:p>
            <a:pPr algn="ctr"/>
            <a:endParaRPr lang="it-IT" sz="1400" b="1" dirty="0" smtClean="0">
              <a:solidFill>
                <a:srgbClr val="C00000"/>
              </a:solidFill>
            </a:endParaRPr>
          </a:p>
          <a:p>
            <a:pPr algn="ctr"/>
            <a:r>
              <a:rPr lang="it-IT" sz="1400" b="1" dirty="0" smtClean="0">
                <a:solidFill>
                  <a:srgbClr val="C00000"/>
                </a:solidFill>
              </a:rPr>
              <a:t>INDICE DI</a:t>
            </a:r>
          </a:p>
          <a:p>
            <a:pPr algn="ctr"/>
            <a:endParaRPr lang="it-IT" sz="1400" b="1" dirty="0">
              <a:solidFill>
                <a:srgbClr val="C00000"/>
              </a:solidFill>
            </a:endParaRPr>
          </a:p>
          <a:p>
            <a:pPr algn="ctr"/>
            <a:r>
              <a:rPr lang="it-IT" sz="1400" b="1" dirty="0" smtClean="0">
                <a:solidFill>
                  <a:srgbClr val="C00000"/>
                </a:solidFill>
              </a:rPr>
              <a:t> SVILUPPO</a:t>
            </a:r>
          </a:p>
          <a:p>
            <a:pPr algn="ctr"/>
            <a:endParaRPr lang="it-IT" sz="1400" b="1" dirty="0">
              <a:solidFill>
                <a:srgbClr val="C00000"/>
              </a:solidFill>
            </a:endParaRPr>
          </a:p>
          <a:p>
            <a:pPr algn="ctr"/>
            <a:r>
              <a:rPr lang="it-IT" sz="1400" b="1" dirty="0" smtClean="0">
                <a:solidFill>
                  <a:srgbClr val="C00000"/>
                </a:solidFill>
              </a:rPr>
              <a:t>PATOGENO</a:t>
            </a:r>
          </a:p>
          <a:p>
            <a:pPr algn="ctr"/>
            <a:endParaRPr lang="it-IT" sz="1400" b="1" dirty="0" smtClean="0">
              <a:solidFill>
                <a:srgbClr val="C00000"/>
              </a:solidFill>
            </a:endParaRPr>
          </a:p>
          <a:p>
            <a:pPr algn="ctr"/>
            <a:endParaRPr lang="it-IT" sz="1400" b="1" dirty="0" smtClean="0">
              <a:solidFill>
                <a:srgbClr val="C00000"/>
              </a:solidFill>
            </a:endParaRPr>
          </a:p>
        </p:txBody>
      </p:sp>
      <p:sp>
        <p:nvSpPr>
          <p:cNvPr id="34" name="Freccia a destra 33"/>
          <p:cNvSpPr/>
          <p:nvPr/>
        </p:nvSpPr>
        <p:spPr>
          <a:xfrm>
            <a:off x="3472679" y="1428023"/>
            <a:ext cx="514350" cy="342903"/>
          </a:xfrm>
          <a:prstGeom prst="rightArrow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1400"/>
          </a:p>
        </p:txBody>
      </p:sp>
      <p:sp>
        <p:nvSpPr>
          <p:cNvPr id="35" name="Freccia a destra 34"/>
          <p:cNvSpPr/>
          <p:nvPr/>
        </p:nvSpPr>
        <p:spPr>
          <a:xfrm>
            <a:off x="6329270" y="1453175"/>
            <a:ext cx="514350" cy="342903"/>
          </a:xfrm>
          <a:prstGeom prst="rightArrow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1400"/>
          </a:p>
        </p:txBody>
      </p:sp>
      <p:pic>
        <p:nvPicPr>
          <p:cNvPr id="3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65" t="26167" r="43640" b="21097"/>
          <a:stretch/>
        </p:blipFill>
        <p:spPr bwMode="auto">
          <a:xfrm>
            <a:off x="571401" y="2659977"/>
            <a:ext cx="3331207" cy="8184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7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11" t="9749" r="42513" b="4312"/>
          <a:stretch/>
        </p:blipFill>
        <p:spPr bwMode="auto">
          <a:xfrm>
            <a:off x="562442" y="3274726"/>
            <a:ext cx="3340165" cy="6828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8" name="Picture 4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69" t="7631" r="38677" b="5112"/>
          <a:stretch/>
        </p:blipFill>
        <p:spPr bwMode="auto">
          <a:xfrm>
            <a:off x="617952" y="3840730"/>
            <a:ext cx="3284655" cy="7734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CasellaDiTesto 1"/>
          <p:cNvSpPr txBox="1"/>
          <p:nvPr/>
        </p:nvSpPr>
        <p:spPr>
          <a:xfrm>
            <a:off x="292628" y="2821486"/>
            <a:ext cx="2115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b="1" dirty="0" smtClean="0">
                <a:solidFill>
                  <a:srgbClr val="FF0000"/>
                </a:solidFill>
              </a:rPr>
              <a:t>T</a:t>
            </a:r>
            <a:endParaRPr lang="it-IT" b="1" dirty="0">
              <a:solidFill>
                <a:srgbClr val="FF0000"/>
              </a:solidFill>
            </a:endParaRPr>
          </a:p>
        </p:txBody>
      </p:sp>
      <p:sp>
        <p:nvSpPr>
          <p:cNvPr id="39" name="CasellaDiTesto 38"/>
          <p:cNvSpPr txBox="1"/>
          <p:nvPr/>
        </p:nvSpPr>
        <p:spPr>
          <a:xfrm>
            <a:off x="178972" y="3362001"/>
            <a:ext cx="5480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b="1" dirty="0" smtClean="0">
                <a:solidFill>
                  <a:schemeClr val="accent3">
                    <a:lumMod val="50000"/>
                  </a:schemeClr>
                </a:solidFill>
              </a:rPr>
              <a:t>BF</a:t>
            </a:r>
            <a:endParaRPr lang="it-IT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41" name="CasellaDiTesto 40"/>
          <p:cNvSpPr txBox="1"/>
          <p:nvPr/>
        </p:nvSpPr>
        <p:spPr>
          <a:xfrm>
            <a:off x="167596" y="3965963"/>
            <a:ext cx="5480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b="1" dirty="0" smtClean="0">
                <a:solidFill>
                  <a:srgbClr val="0070C0"/>
                </a:solidFill>
              </a:rPr>
              <a:t>Pr</a:t>
            </a:r>
            <a:endParaRPr lang="it-IT" b="1" dirty="0">
              <a:solidFill>
                <a:srgbClr val="0070C0"/>
              </a:solidFill>
            </a:endParaRPr>
          </a:p>
        </p:txBody>
      </p:sp>
      <p:pic>
        <p:nvPicPr>
          <p:cNvPr id="42" name="Picture 10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4467"/>
          <a:stretch/>
        </p:blipFill>
        <p:spPr bwMode="auto">
          <a:xfrm>
            <a:off x="4254042" y="2707275"/>
            <a:ext cx="4456988" cy="18279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4" name="CasellaDiTesto 23"/>
          <p:cNvSpPr txBox="1"/>
          <p:nvPr/>
        </p:nvSpPr>
        <p:spPr>
          <a:xfrm>
            <a:off x="150128" y="5762071"/>
            <a:ext cx="1988821" cy="40011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it-IT" sz="2000" b="1" dirty="0" smtClean="0">
                <a:latin typeface="Consolas" panose="020B0609020204030204" pitchFamily="49" charset="0"/>
              </a:rPr>
              <a:t>NULLO</a:t>
            </a:r>
            <a:endParaRPr lang="it-IT" sz="2000" b="1" dirty="0">
              <a:latin typeface="Consolas" panose="020B060902020403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365004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500"/>
                            </p:stCondLst>
                            <p:childTnLst>
                              <p:par>
                                <p:cTn id="40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000"/>
                            </p:stCondLst>
                            <p:childTnLst>
                              <p:par>
                                <p:cTn id="44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"/>
                            </p:stCondLst>
                            <p:childTnLst>
                              <p:par>
                                <p:cTn id="5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000"/>
                            </p:stCondLst>
                            <p:childTnLst>
                              <p:par>
                                <p:cTn id="5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500"/>
                            </p:stCondLst>
                            <p:childTnLst>
                              <p:par>
                                <p:cTn id="6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000"/>
                            </p:stCondLst>
                            <p:childTnLst>
                              <p:par>
                                <p:cTn id="6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 animBg="1"/>
      <p:bldP spid="22" grpId="0" animBg="1"/>
      <p:bldP spid="23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2" grpId="0"/>
      <p:bldP spid="39" grpId="0"/>
      <p:bldP spid="41" grpId="0"/>
      <p:bldP spid="2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CasellaDiTesto 39"/>
          <p:cNvSpPr txBox="1"/>
          <p:nvPr/>
        </p:nvSpPr>
        <p:spPr>
          <a:xfrm>
            <a:off x="0" y="19244"/>
            <a:ext cx="9144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3200" b="1" dirty="0" smtClean="0">
                <a:solidFill>
                  <a:srgbClr val="002060"/>
                </a:solidFill>
                <a:latin typeface="Consolas" panose="020B0609020204030204" pitchFamily="49" charset="0"/>
              </a:rPr>
              <a:t>Area di applicazione del progetto</a:t>
            </a:r>
            <a:endParaRPr lang="it-IT" sz="3200" b="1" dirty="0">
              <a:solidFill>
                <a:srgbClr val="002060"/>
              </a:solidFill>
              <a:latin typeface="Consolas" panose="020B0609020204030204" pitchFamily="49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873" r="3473"/>
          <a:stretch/>
        </p:blipFill>
        <p:spPr bwMode="auto">
          <a:xfrm>
            <a:off x="540496" y="751566"/>
            <a:ext cx="8063008" cy="5580000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7" name="Gruppo 6"/>
          <p:cNvGrpSpPr/>
          <p:nvPr/>
        </p:nvGrpSpPr>
        <p:grpSpPr>
          <a:xfrm>
            <a:off x="816285" y="6413294"/>
            <a:ext cx="8148307" cy="321692"/>
            <a:chOff x="627205" y="6258254"/>
            <a:chExt cx="8148307" cy="321692"/>
          </a:xfrm>
        </p:grpSpPr>
        <p:sp>
          <p:nvSpPr>
            <p:cNvPr id="2" name="Ovale 1"/>
            <p:cNvSpPr/>
            <p:nvPr/>
          </p:nvSpPr>
          <p:spPr>
            <a:xfrm>
              <a:off x="627205" y="6347976"/>
              <a:ext cx="108000" cy="1080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3" name="CasellaDiTesto 2"/>
            <p:cNvSpPr txBox="1"/>
            <p:nvPr/>
          </p:nvSpPr>
          <p:spPr>
            <a:xfrm>
              <a:off x="750033" y="6258254"/>
              <a:ext cx="352112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it-IT" sz="1400" b="1" dirty="0" smtClean="0"/>
                <a:t>Aziende / Stazioni meteo progetto</a:t>
              </a:r>
              <a:endParaRPr lang="it-IT" sz="1400" b="1" dirty="0"/>
            </a:p>
          </p:txBody>
        </p:sp>
        <p:sp>
          <p:nvSpPr>
            <p:cNvPr id="4" name="Rettangolo 3"/>
            <p:cNvSpPr/>
            <p:nvPr/>
          </p:nvSpPr>
          <p:spPr>
            <a:xfrm>
              <a:off x="4449168" y="6299464"/>
              <a:ext cx="286604" cy="256134"/>
            </a:xfrm>
            <a:prstGeom prst="rect">
              <a:avLst/>
            </a:prstGeom>
            <a:noFill/>
            <a:ln>
              <a:solidFill>
                <a:schemeClr val="tx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8" name="CasellaDiTesto 7"/>
            <p:cNvSpPr txBox="1"/>
            <p:nvPr/>
          </p:nvSpPr>
          <p:spPr>
            <a:xfrm>
              <a:off x="4775535" y="6272169"/>
              <a:ext cx="399997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it-IT" sz="1400" b="1" dirty="0" smtClean="0"/>
                <a:t>Area di spazializzazione risultato simulazioni</a:t>
              </a:r>
              <a:endParaRPr lang="it-IT" sz="1400" b="1" dirty="0"/>
            </a:p>
          </p:txBody>
        </p:sp>
      </p:grpSp>
    </p:spTree>
    <p:extLst>
      <p:ext uri="{BB962C8B-B14F-4D97-AF65-F5344CB8AC3E}">
        <p14:creationId xmlns:p14="http://schemas.microsoft.com/office/powerpoint/2010/main" val="2761593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CasellaDiTesto 39"/>
          <p:cNvSpPr txBox="1"/>
          <p:nvPr/>
        </p:nvSpPr>
        <p:spPr>
          <a:xfrm>
            <a:off x="0" y="19244"/>
            <a:ext cx="9144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3200" b="1" dirty="0" smtClean="0">
                <a:solidFill>
                  <a:srgbClr val="002060"/>
                </a:solidFill>
                <a:latin typeface="Consolas" panose="020B0609020204030204" pitchFamily="49" charset="0"/>
              </a:rPr>
              <a:t>Risultati delle simulazioni puntuali</a:t>
            </a:r>
            <a:endParaRPr lang="it-IT" sz="3200" b="1" dirty="0">
              <a:solidFill>
                <a:srgbClr val="002060"/>
              </a:solidFill>
              <a:latin typeface="Consolas" panose="020B0609020204030204" pitchFamily="49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2000" y="1166152"/>
            <a:ext cx="8640000" cy="4751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96338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7766" y="1134621"/>
            <a:ext cx="8640000" cy="4751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CasellaDiTesto 8"/>
          <p:cNvSpPr txBox="1"/>
          <p:nvPr/>
        </p:nvSpPr>
        <p:spPr>
          <a:xfrm>
            <a:off x="0" y="19244"/>
            <a:ext cx="9144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3200" b="1" dirty="0" smtClean="0">
                <a:solidFill>
                  <a:srgbClr val="002060"/>
                </a:solidFill>
                <a:latin typeface="Consolas" panose="020B0609020204030204" pitchFamily="49" charset="0"/>
              </a:rPr>
              <a:t>Risultati delle simulazioni puntuali</a:t>
            </a:r>
            <a:endParaRPr lang="it-IT" sz="3200" b="1" dirty="0">
              <a:solidFill>
                <a:srgbClr val="002060"/>
              </a:solidFill>
              <a:latin typeface="Consolas" panose="020B060902020403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091574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2000" y="1134626"/>
            <a:ext cx="8640000" cy="4751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CasellaDiTesto 4"/>
          <p:cNvSpPr txBox="1"/>
          <p:nvPr/>
        </p:nvSpPr>
        <p:spPr>
          <a:xfrm>
            <a:off x="0" y="19244"/>
            <a:ext cx="9144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3200" b="1" dirty="0" smtClean="0">
                <a:solidFill>
                  <a:srgbClr val="002060"/>
                </a:solidFill>
                <a:latin typeface="Consolas" panose="020B0609020204030204" pitchFamily="49" charset="0"/>
              </a:rPr>
              <a:t>Risultati delle simulazioni puntuali</a:t>
            </a:r>
            <a:endParaRPr lang="it-IT" sz="3200" b="1" dirty="0">
              <a:solidFill>
                <a:srgbClr val="002060"/>
              </a:solidFill>
              <a:latin typeface="Consolas" panose="020B060902020403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091574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7766" y="1071567"/>
            <a:ext cx="8640000" cy="4751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CasellaDiTesto 9"/>
          <p:cNvSpPr txBox="1"/>
          <p:nvPr/>
        </p:nvSpPr>
        <p:spPr>
          <a:xfrm>
            <a:off x="0" y="19244"/>
            <a:ext cx="9144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3200" b="1" dirty="0" smtClean="0">
                <a:solidFill>
                  <a:srgbClr val="002060"/>
                </a:solidFill>
                <a:latin typeface="Consolas" panose="020B0609020204030204" pitchFamily="49" charset="0"/>
              </a:rPr>
              <a:t>Risultati delle simulazioni puntuali</a:t>
            </a:r>
            <a:endParaRPr lang="it-IT" sz="3200" b="1" dirty="0">
              <a:solidFill>
                <a:srgbClr val="002060"/>
              </a:solidFill>
              <a:latin typeface="Consolas" panose="020B060902020403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091574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933</TotalTime>
  <Words>504</Words>
  <Application>Microsoft Office PowerPoint</Application>
  <PresentationFormat>Presentazione su schermo (4:3)</PresentationFormat>
  <Paragraphs>98</Paragraphs>
  <Slides>15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Titoli diapositive</vt:lpstr>
      </vt:variant>
      <vt:variant>
        <vt:i4>15</vt:i4>
      </vt:variant>
    </vt:vector>
  </HeadingPairs>
  <TitlesOfParts>
    <vt:vector size="16" baseType="lpstr">
      <vt:lpstr>Tema di Office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simone pesolillo</dc:creator>
  <cp:lastModifiedBy>asus</cp:lastModifiedBy>
  <cp:revision>74</cp:revision>
  <cp:lastPrinted>2018-09-27T17:58:08Z</cp:lastPrinted>
  <dcterms:created xsi:type="dcterms:W3CDTF">2018-05-06T07:23:18Z</dcterms:created>
  <dcterms:modified xsi:type="dcterms:W3CDTF">2018-09-27T19:29:31Z</dcterms:modified>
</cp:coreProperties>
</file>