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5"/>
  </p:handoutMasterIdLst>
  <p:sldIdLst>
    <p:sldId id="280" r:id="rId2"/>
    <p:sldId id="260" r:id="rId3"/>
    <p:sldId id="308" r:id="rId4"/>
    <p:sldId id="287" r:id="rId5"/>
    <p:sldId id="289" r:id="rId6"/>
    <p:sldId id="293" r:id="rId7"/>
    <p:sldId id="310" r:id="rId8"/>
    <p:sldId id="290" r:id="rId9"/>
    <p:sldId id="311" r:id="rId10"/>
    <p:sldId id="300" r:id="rId11"/>
    <p:sldId id="294" r:id="rId12"/>
    <p:sldId id="277" r:id="rId13"/>
    <p:sldId id="313" r:id="rId14"/>
  </p:sldIdLst>
  <p:sldSz cx="9144000" cy="6858000" type="screen4x3"/>
  <p:notesSz cx="6669088" cy="9928225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3300"/>
    <a:srgbClr val="0066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1236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B4C662-67B3-44C9-A40A-DF6FD2262CB2}" type="datetimeFigureOut">
              <a:rPr lang="it-IT" smtClean="0"/>
              <a:pPr/>
              <a:t>27/09/2018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9178CB-95EC-46AD-B421-C324999492C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828401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27/09/2018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27/09/2018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27/09/2018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27/09/2018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27/09/2018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27/09/2018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27/09/2018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27/09/2018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27/09/2018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27/09/2018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27/09/2018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6055F8-1D02-4417-9241-55C834FD9970}" type="datetimeFigureOut">
              <a:rPr lang="it-IT" smtClean="0"/>
              <a:pPr/>
              <a:t>27/09/2018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3.png"/><Relationship Id="rId5" Type="http://schemas.openxmlformats.org/officeDocument/2006/relationships/image" Target="../media/image24.png"/><Relationship Id="rId10" Type="http://schemas.openxmlformats.org/officeDocument/2006/relationships/image" Target="../media/image4.jpe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emiadss.it/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88" name="Rectangle 12"/>
          <p:cNvSpPr>
            <a:spLocks noChangeArrowheads="1"/>
          </p:cNvSpPr>
          <p:nvPr/>
        </p:nvSpPr>
        <p:spPr bwMode="auto">
          <a:xfrm>
            <a:off x="1285863" y="68263"/>
            <a:ext cx="509587" cy="11906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42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 dirty="0"/>
          </a:p>
        </p:txBody>
      </p:sp>
      <p:sp>
        <p:nvSpPr>
          <p:cNvPr id="11" name="Rettangolo 10"/>
          <p:cNvSpPr/>
          <p:nvPr/>
        </p:nvSpPr>
        <p:spPr>
          <a:xfrm>
            <a:off x="1142976" y="214290"/>
            <a:ext cx="6500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600" i="1" dirty="0" smtClean="0"/>
              <a:t>Seminario  - Stato dell'arte del progetto SEMIA e presentazione del SITO</a:t>
            </a:r>
          </a:p>
          <a:p>
            <a:pPr algn="ctr"/>
            <a:r>
              <a:rPr lang="it-IT" sz="1200" i="1" dirty="0" smtClean="0"/>
              <a:t>Sede OL.MA , 28/09/2018</a:t>
            </a:r>
          </a:p>
        </p:txBody>
      </p:sp>
      <p:pic>
        <p:nvPicPr>
          <p:cNvPr id="2" name="Picture 3" descr="F:\PROGETTI IN CORSO\STAZIONI METEO TERRASENSE\Foto_Istallazione\Terrasense_immagine_pubblicità_oliv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99792"/>
            <a:ext cx="9215422" cy="4715224"/>
          </a:xfrm>
          <a:prstGeom prst="rect">
            <a:avLst/>
          </a:prstGeom>
          <a:noFill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5447" y="5857892"/>
            <a:ext cx="1013611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4986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2071670" y="1357298"/>
            <a:ext cx="6572296" cy="692150"/>
          </a:xfrm>
        </p:spPr>
        <p:txBody>
          <a:bodyPr>
            <a:noAutofit/>
          </a:bodyPr>
          <a:lstStyle/>
          <a:p>
            <a:r>
              <a:rPr lang="it-IT" sz="2800" b="1" dirty="0" smtClean="0">
                <a:solidFill>
                  <a:schemeClr val="bg2">
                    <a:lumMod val="25000"/>
                  </a:schemeClr>
                </a:solidFill>
              </a:rPr>
              <a:t>Nuove tecnologie di raccolta e gestione dati agro-meteo e presentazione del portale SEMIA</a:t>
            </a:r>
            <a:endParaRPr lang="it-IT" sz="2800" b="1" dirty="0" smtClean="0">
              <a:solidFill>
                <a:srgbClr val="99003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3750" y="5929330"/>
            <a:ext cx="2973811" cy="785818"/>
          </a:xfrm>
        </p:spPr>
        <p:txBody>
          <a:bodyPr>
            <a:normAutofit fontScale="92500"/>
          </a:bodyPr>
          <a:lstStyle/>
          <a:p>
            <a:pPr algn="l" eaLnBrk="1" hangingPunct="1">
              <a:lnSpc>
                <a:spcPct val="90000"/>
              </a:lnSpc>
            </a:pPr>
            <a:r>
              <a:rPr lang="it-IT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Claudio </a:t>
            </a:r>
            <a:r>
              <a:rPr lang="it-IT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Belli, Emanuele Eusepi</a:t>
            </a:r>
            <a:endParaRPr lang="it-IT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algn="l" eaLnBrk="1" hangingPunct="1">
              <a:lnSpc>
                <a:spcPct val="90000"/>
              </a:lnSpc>
            </a:pPr>
            <a:r>
              <a:rPr lang="it-IT" sz="12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c.belli@terrasystem.it  e.eusepi@terrasystem.it</a:t>
            </a:r>
            <a:endParaRPr lang="it-IT" sz="1200" i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it-IT" sz="12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www.terrasystem.it</a:t>
            </a:r>
          </a:p>
        </p:txBody>
      </p:sp>
      <p:sp>
        <p:nvSpPr>
          <p:cNvPr id="19" name="Rectangle 5"/>
          <p:cNvSpPr txBox="1">
            <a:spLocks noChangeArrowheads="1"/>
          </p:cNvSpPr>
          <p:nvPr/>
        </p:nvSpPr>
        <p:spPr>
          <a:xfrm>
            <a:off x="4929190" y="5929330"/>
            <a:ext cx="2357454" cy="74453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Andrea Biagianti</a:t>
            </a:r>
          </a:p>
          <a:p>
            <a:pPr lvl="0">
              <a:lnSpc>
                <a:spcPct val="90000"/>
              </a:lnSpc>
              <a:spcBef>
                <a:spcPct val="20000"/>
              </a:spcBef>
            </a:pPr>
            <a:r>
              <a:rPr lang="it-IT" sz="13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andreabiagianti@certifiedorigins.it</a:t>
            </a:r>
          </a:p>
          <a:p>
            <a:pPr lvl="0">
              <a:lnSpc>
                <a:spcPct val="90000"/>
              </a:lnSpc>
              <a:spcBef>
                <a:spcPct val="20000"/>
              </a:spcBef>
            </a:pPr>
            <a:r>
              <a:rPr lang="it-IT" sz="12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www.oleificioolma.it</a:t>
            </a:r>
            <a:endParaRPr kumimoji="0" lang="it-IT" sz="1200" b="0" i="1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" name="Immagine 19" descr="http://www.oleificioolma.it/olma/images/Logo_olma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5857892"/>
            <a:ext cx="500066" cy="831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323528" y="242808"/>
            <a:ext cx="76767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800" b="1" dirty="0" smtClean="0">
                <a:solidFill>
                  <a:srgbClr val="C00000"/>
                </a:solidFill>
                <a:ea typeface="Times New Roman" pitchFamily="18" charset="0"/>
                <a:cs typeface="Arial" pitchFamily="34" charset="0"/>
              </a:rPr>
              <a:t>Sistema Informativo di Supporto Decisionale (DSS)</a:t>
            </a:r>
            <a:endParaRPr lang="it-IT" sz="2800" b="1" dirty="0">
              <a:solidFill>
                <a:srgbClr val="C00000"/>
              </a:solidFill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57158" y="1928802"/>
            <a:ext cx="79248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it-IT" sz="1600" b="1" dirty="0" smtClean="0"/>
              <a:t>Obbiettivi:</a:t>
            </a:r>
            <a:endParaRPr lang="it-IT" sz="1600" b="1" dirty="0"/>
          </a:p>
          <a:p>
            <a:endParaRPr lang="it-IT" sz="1600" b="1" dirty="0"/>
          </a:p>
          <a:p>
            <a:pPr>
              <a:buFont typeface="Arial" charset="0"/>
              <a:buNone/>
            </a:pPr>
            <a:endParaRPr lang="it-IT" sz="1200" dirty="0"/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500034" y="2357430"/>
            <a:ext cx="7929618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28600" indent="-228600" algn="just" fontAlgn="base">
              <a:spcBef>
                <a:spcPct val="0"/>
              </a:spcBef>
              <a:spcAft>
                <a:spcPct val="0"/>
              </a:spcAft>
              <a:buFontTx/>
              <a:buAutoNum type="alphaLcParenR"/>
            </a:pPr>
            <a:r>
              <a:rPr lang="it-IT" dirty="0" smtClean="0"/>
              <a:t>Sviluppo di un Sistema Informativo Territoriale dell’areale di produzione OL.MA che integra e definisce procedure di acquisizione ed elaborazione dati, rappresentazione e analisi delle informazioni tecniche e di servizio, a supporto del monitoraggio della filiera di produzione olivicola</a:t>
            </a:r>
          </a:p>
          <a:p>
            <a:pPr marL="228600" indent="-228600" algn="just" fontAlgn="base">
              <a:spcBef>
                <a:spcPct val="0"/>
              </a:spcBef>
              <a:spcAft>
                <a:spcPct val="0"/>
              </a:spcAft>
              <a:buFontTx/>
              <a:buAutoNum type="alphaLcParenR"/>
            </a:pPr>
            <a:endParaRPr lang="it-IT" dirty="0" smtClean="0"/>
          </a:p>
          <a:p>
            <a:pPr marL="228600" indent="-228600" algn="just" fontAlgn="base">
              <a:spcBef>
                <a:spcPct val="0"/>
              </a:spcBef>
              <a:spcAft>
                <a:spcPct val="0"/>
              </a:spcAft>
              <a:buFontTx/>
              <a:buAutoNum type="alphaLcParenR"/>
            </a:pPr>
            <a:r>
              <a:rPr lang="it-IT" dirty="0" smtClean="0"/>
              <a:t>Monitoraggio continuo dei parametri ambientali e degli elementi dinamici di criticità, (fitopatologie, variabili meteo, etc.) </a:t>
            </a:r>
          </a:p>
          <a:p>
            <a:pPr marL="228600" indent="-228600" algn="just" fontAlgn="base">
              <a:spcBef>
                <a:spcPct val="0"/>
              </a:spcBef>
              <a:spcAft>
                <a:spcPct val="0"/>
              </a:spcAft>
              <a:buFontTx/>
              <a:buAutoNum type="alphaLcParenR"/>
            </a:pPr>
            <a:endParaRPr lang="it-IT" dirty="0" smtClean="0"/>
          </a:p>
          <a:p>
            <a:pPr marL="228600" indent="-228600" algn="just" fontAlgn="base">
              <a:spcBef>
                <a:spcPct val="0"/>
              </a:spcBef>
              <a:spcAft>
                <a:spcPct val="0"/>
              </a:spcAft>
              <a:buFontTx/>
              <a:buAutoNum type="alphaLcParenR"/>
            </a:pPr>
            <a:r>
              <a:rPr lang="it-IT" dirty="0" smtClean="0"/>
              <a:t>Strumento di analisi e supporto alle decisioni per migliorare gli aspetti quantitativi, qualitativi e di sostenibilità della produzione</a:t>
            </a:r>
          </a:p>
          <a:p>
            <a:pPr marL="228600" indent="-228600" algn="just" fontAlgn="base">
              <a:spcBef>
                <a:spcPct val="0"/>
              </a:spcBef>
              <a:spcAft>
                <a:spcPct val="0"/>
              </a:spcAft>
              <a:buFontTx/>
              <a:buAutoNum type="alphaLcParenR"/>
            </a:pPr>
            <a:endParaRPr lang="it-IT" dirty="0" smtClean="0"/>
          </a:p>
          <a:p>
            <a:pPr marL="228600" indent="-228600" algn="just" fontAlgn="base">
              <a:spcBef>
                <a:spcPct val="0"/>
              </a:spcBef>
              <a:spcAft>
                <a:spcPct val="0"/>
              </a:spcAft>
              <a:buFontTx/>
              <a:buAutoNum type="alphaLcParenR"/>
            </a:pPr>
            <a:r>
              <a:rPr lang="it-IT" dirty="0" smtClean="0"/>
              <a:t>Rafforzamento dei servizi tecnici e maggiore coinvolgimento della base produttiva</a:t>
            </a:r>
            <a:endParaRPr lang="it-IT" sz="1600" dirty="0" smtClean="0"/>
          </a:p>
        </p:txBody>
      </p:sp>
      <p:sp>
        <p:nvSpPr>
          <p:cNvPr id="14" name="Rettangolo 13"/>
          <p:cNvSpPr/>
          <p:nvPr/>
        </p:nvSpPr>
        <p:spPr>
          <a:xfrm>
            <a:off x="214282" y="891115"/>
            <a:ext cx="85725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1600" dirty="0" smtClean="0"/>
              <a:t>Il DSS è un sistema informatico in grado di fornire in tempo reale informazioni riguardo il monitoraggio e previsione dati ambientali e </a:t>
            </a:r>
            <a:r>
              <a:rPr lang="it-IT" sz="1600" dirty="0" err="1" smtClean="0"/>
              <a:t>fitopatologici</a:t>
            </a:r>
            <a:r>
              <a:rPr lang="it-IT" sz="1600" dirty="0" smtClean="0"/>
              <a:t> utili a programmare interventi mirati di difesa, con la finalità di ridurre l’utilizzo dei pesticidi, in linea con le direttive del PAN. </a:t>
            </a:r>
            <a:endParaRPr lang="it-IT" sz="1600" dirty="0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427052" y="6567488"/>
            <a:ext cx="621665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it-IT" sz="900" i="1" dirty="0" smtClean="0"/>
              <a:t>OL.MA , 28/09/2018  - Progetto SEMIA</a:t>
            </a:r>
            <a:endParaRPr lang="it-IT" sz="900" i="1" dirty="0">
              <a:solidFill>
                <a:srgbClr val="C54411"/>
              </a:solidFill>
            </a:endParaRPr>
          </a:p>
        </p:txBody>
      </p:sp>
      <p:pic>
        <p:nvPicPr>
          <p:cNvPr id="13" name="Picture 18" descr="logo fondo bianco miniatura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351" y="6557334"/>
            <a:ext cx="53975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9" name="Connettore 1 18"/>
          <p:cNvCxnSpPr/>
          <p:nvPr/>
        </p:nvCxnSpPr>
        <p:spPr>
          <a:xfrm>
            <a:off x="0" y="6441271"/>
            <a:ext cx="9144000" cy="158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magine 19" descr="http://www.oleificioolma.it/olma/images/Logo_olma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219" y="6477108"/>
            <a:ext cx="21489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613025" y="2852738"/>
            <a:ext cx="2743200" cy="2590800"/>
            <a:chOff x="1920" y="1488"/>
            <a:chExt cx="1728" cy="1632"/>
          </a:xfrm>
          <a:solidFill>
            <a:srgbClr val="006600"/>
          </a:solidFill>
        </p:grpSpPr>
        <p:sp>
          <p:nvSpPr>
            <p:cNvPr id="20485" name="Oval 5"/>
            <p:cNvSpPr>
              <a:spLocks noChangeArrowheads="1"/>
            </p:cNvSpPr>
            <p:nvPr/>
          </p:nvSpPr>
          <p:spPr bwMode="auto">
            <a:xfrm>
              <a:off x="1920" y="1488"/>
              <a:ext cx="1728" cy="1632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20486" name="Text Box 6"/>
            <p:cNvSpPr txBox="1">
              <a:spLocks noChangeArrowheads="1"/>
            </p:cNvSpPr>
            <p:nvPr/>
          </p:nvSpPr>
          <p:spPr bwMode="auto">
            <a:xfrm>
              <a:off x="2164" y="2117"/>
              <a:ext cx="1395" cy="36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 anchor="ctr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it-IT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SEMIA DSS</a:t>
              </a:r>
              <a:endParaRPr lang="it-IT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24579" name="Text Box 7"/>
          <p:cNvSpPr txBox="1">
            <a:spLocks noChangeArrowheads="1"/>
          </p:cNvSpPr>
          <p:nvPr/>
        </p:nvSpPr>
        <p:spPr bwMode="auto">
          <a:xfrm>
            <a:off x="3536957" y="1490651"/>
            <a:ext cx="1106481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dirty="0" smtClean="0"/>
              <a:t>OL.MA</a:t>
            </a:r>
            <a:endParaRPr lang="it-IT" dirty="0"/>
          </a:p>
        </p:txBody>
      </p:sp>
      <p:sp>
        <p:nvSpPr>
          <p:cNvPr id="24580" name="Rectangle 8"/>
          <p:cNvSpPr>
            <a:spLocks noChangeArrowheads="1"/>
          </p:cNvSpPr>
          <p:nvPr/>
        </p:nvSpPr>
        <p:spPr bwMode="auto">
          <a:xfrm>
            <a:off x="3241681" y="1428736"/>
            <a:ext cx="1544633" cy="4286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4581" name="Line 9"/>
          <p:cNvSpPr>
            <a:spLocks noChangeShapeType="1"/>
          </p:cNvSpPr>
          <p:nvPr/>
        </p:nvSpPr>
        <p:spPr bwMode="auto">
          <a:xfrm flipH="1">
            <a:off x="3984625" y="2047875"/>
            <a:ext cx="11113" cy="7286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sp>
        <p:nvSpPr>
          <p:cNvPr id="24582" name="Text Box 10"/>
          <p:cNvSpPr txBox="1">
            <a:spLocks noChangeArrowheads="1"/>
          </p:cNvSpPr>
          <p:nvPr/>
        </p:nvSpPr>
        <p:spPr bwMode="auto">
          <a:xfrm>
            <a:off x="3143240" y="1000108"/>
            <a:ext cx="1949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dirty="0">
                <a:solidFill>
                  <a:srgbClr val="D76D03"/>
                </a:solidFill>
              </a:rPr>
              <a:t>Gestione sistema</a:t>
            </a:r>
          </a:p>
        </p:txBody>
      </p:sp>
      <p:sp>
        <p:nvSpPr>
          <p:cNvPr id="24583" name="AutoShape 11"/>
          <p:cNvSpPr>
            <a:spLocks noChangeArrowheads="1"/>
          </p:cNvSpPr>
          <p:nvPr/>
        </p:nvSpPr>
        <p:spPr bwMode="auto">
          <a:xfrm>
            <a:off x="479425" y="3005138"/>
            <a:ext cx="1600200" cy="2209800"/>
          </a:xfrm>
          <a:prstGeom prst="flowChartMagneticDisk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it-IT" sz="1200" b="1"/>
              <a:t>Geo_Data_Base</a:t>
            </a:r>
          </a:p>
        </p:txBody>
      </p:sp>
      <p:sp>
        <p:nvSpPr>
          <p:cNvPr id="24584" name="AutoShape 15"/>
          <p:cNvSpPr>
            <a:spLocks noChangeArrowheads="1"/>
          </p:cNvSpPr>
          <p:nvPr/>
        </p:nvSpPr>
        <p:spPr bwMode="auto">
          <a:xfrm>
            <a:off x="250825" y="1214422"/>
            <a:ext cx="1371600" cy="304800"/>
          </a:xfrm>
          <a:prstGeom prst="parallelogram">
            <a:avLst>
              <a:gd name="adj" fmla="val 112500"/>
            </a:avLst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4585" name="Text Box 16"/>
          <p:cNvSpPr txBox="1">
            <a:spLocks noChangeArrowheads="1"/>
          </p:cNvSpPr>
          <p:nvPr/>
        </p:nvSpPr>
        <p:spPr bwMode="auto">
          <a:xfrm>
            <a:off x="555625" y="1214422"/>
            <a:ext cx="838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000" b="1" dirty="0" err="1" smtClean="0"/>
              <a:t>Agro-meto</a:t>
            </a:r>
            <a:endParaRPr lang="it-IT" sz="1000" b="1" dirty="0"/>
          </a:p>
        </p:txBody>
      </p:sp>
      <p:sp>
        <p:nvSpPr>
          <p:cNvPr id="24588" name="AutoShape 19"/>
          <p:cNvSpPr>
            <a:spLocks noChangeArrowheads="1"/>
          </p:cNvSpPr>
          <p:nvPr/>
        </p:nvSpPr>
        <p:spPr bwMode="auto">
          <a:xfrm>
            <a:off x="357158" y="1463652"/>
            <a:ext cx="1371600" cy="304800"/>
          </a:xfrm>
          <a:prstGeom prst="parallelogram">
            <a:avLst>
              <a:gd name="adj" fmla="val 112500"/>
            </a:avLst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4589" name="Text Box 20"/>
          <p:cNvSpPr txBox="1">
            <a:spLocks noChangeArrowheads="1"/>
          </p:cNvSpPr>
          <p:nvPr/>
        </p:nvSpPr>
        <p:spPr bwMode="auto">
          <a:xfrm>
            <a:off x="661958" y="1463652"/>
            <a:ext cx="914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000" b="1" dirty="0" smtClean="0"/>
              <a:t>Monitoraggio</a:t>
            </a:r>
            <a:endParaRPr lang="it-IT" sz="1000" b="1" dirty="0"/>
          </a:p>
        </p:txBody>
      </p:sp>
      <p:sp>
        <p:nvSpPr>
          <p:cNvPr id="24590" name="AutoShape 21"/>
          <p:cNvSpPr>
            <a:spLocks noChangeArrowheads="1"/>
          </p:cNvSpPr>
          <p:nvPr/>
        </p:nvSpPr>
        <p:spPr bwMode="auto">
          <a:xfrm>
            <a:off x="509558" y="1730352"/>
            <a:ext cx="1371600" cy="304800"/>
          </a:xfrm>
          <a:prstGeom prst="parallelogram">
            <a:avLst>
              <a:gd name="adj" fmla="val 112500"/>
            </a:avLst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4591" name="Text Box 22"/>
          <p:cNvSpPr txBox="1">
            <a:spLocks noChangeArrowheads="1"/>
          </p:cNvSpPr>
          <p:nvPr/>
        </p:nvSpPr>
        <p:spPr bwMode="auto">
          <a:xfrm>
            <a:off x="814358" y="1730352"/>
            <a:ext cx="914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000" b="1"/>
              <a:t>Cartografici</a:t>
            </a:r>
          </a:p>
        </p:txBody>
      </p:sp>
      <p:sp>
        <p:nvSpPr>
          <p:cNvPr id="24592" name="AutoShape 23"/>
          <p:cNvSpPr>
            <a:spLocks noChangeArrowheads="1"/>
          </p:cNvSpPr>
          <p:nvPr/>
        </p:nvSpPr>
        <p:spPr bwMode="auto">
          <a:xfrm>
            <a:off x="661958" y="1987527"/>
            <a:ext cx="1371600" cy="304800"/>
          </a:xfrm>
          <a:prstGeom prst="parallelogram">
            <a:avLst>
              <a:gd name="adj" fmla="val 112500"/>
            </a:avLst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4593" name="Text Box 24"/>
          <p:cNvSpPr txBox="1">
            <a:spLocks noChangeArrowheads="1"/>
          </p:cNvSpPr>
          <p:nvPr/>
        </p:nvSpPr>
        <p:spPr bwMode="auto">
          <a:xfrm>
            <a:off x="966758" y="1987527"/>
            <a:ext cx="9144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000" b="1" dirty="0" smtClean="0"/>
              <a:t>Aziendali</a:t>
            </a:r>
            <a:endParaRPr lang="it-IT" sz="1000" b="1" dirty="0"/>
          </a:p>
        </p:txBody>
      </p:sp>
      <p:sp>
        <p:nvSpPr>
          <p:cNvPr id="20506" name="AutoShape 26"/>
          <p:cNvSpPr>
            <a:spLocks noChangeArrowheads="1"/>
          </p:cNvSpPr>
          <p:nvPr/>
        </p:nvSpPr>
        <p:spPr bwMode="auto">
          <a:xfrm>
            <a:off x="1889125" y="4071938"/>
            <a:ext cx="990600" cy="304800"/>
          </a:xfrm>
          <a:prstGeom prst="leftRightArrow">
            <a:avLst>
              <a:gd name="adj1" fmla="val 50000"/>
              <a:gd name="adj2" fmla="val 65000"/>
            </a:avLst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it-IT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596" name="Text Box 27"/>
          <p:cNvSpPr txBox="1">
            <a:spLocks noChangeArrowheads="1"/>
          </p:cNvSpPr>
          <p:nvPr/>
        </p:nvSpPr>
        <p:spPr bwMode="auto">
          <a:xfrm>
            <a:off x="3143240" y="4357694"/>
            <a:ext cx="171451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1200" b="1" i="1" dirty="0" err="1" smtClean="0">
                <a:solidFill>
                  <a:schemeClr val="bg1"/>
                </a:solidFill>
              </a:rPr>
              <a:t>Middleware</a:t>
            </a:r>
            <a:r>
              <a:rPr lang="it-IT" sz="1200" b="1" i="1" dirty="0" smtClean="0">
                <a:solidFill>
                  <a:schemeClr val="bg1"/>
                </a:solidFill>
              </a:rPr>
              <a:t> e Piattaforma Software</a:t>
            </a:r>
            <a:endParaRPr lang="it-IT" sz="1200" b="1" i="1" dirty="0">
              <a:solidFill>
                <a:schemeClr val="bg1"/>
              </a:solidFill>
            </a:endParaRPr>
          </a:p>
        </p:txBody>
      </p:sp>
      <p:sp>
        <p:nvSpPr>
          <p:cNvPr id="24597" name="Text Box 28"/>
          <p:cNvSpPr txBox="1">
            <a:spLocks noChangeArrowheads="1"/>
          </p:cNvSpPr>
          <p:nvPr/>
        </p:nvSpPr>
        <p:spPr bwMode="auto">
          <a:xfrm>
            <a:off x="2928926" y="6053138"/>
            <a:ext cx="2428892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dirty="0" smtClean="0"/>
              <a:t>Tecnici, Produttori,  </a:t>
            </a:r>
            <a:r>
              <a:rPr lang="it-IT" dirty="0"/>
              <a:t>…</a:t>
            </a:r>
          </a:p>
        </p:txBody>
      </p:sp>
      <p:sp>
        <p:nvSpPr>
          <p:cNvPr id="24598" name="Text Box 29"/>
          <p:cNvSpPr txBox="1">
            <a:spLocks noChangeArrowheads="1"/>
          </p:cNvSpPr>
          <p:nvPr/>
        </p:nvSpPr>
        <p:spPr bwMode="auto">
          <a:xfrm>
            <a:off x="2500298" y="5719763"/>
            <a:ext cx="34615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dirty="0">
                <a:solidFill>
                  <a:srgbClr val="D76D03"/>
                </a:solidFill>
              </a:rPr>
              <a:t>Inserimento </a:t>
            </a:r>
            <a:r>
              <a:rPr lang="it-IT" dirty="0" smtClean="0">
                <a:solidFill>
                  <a:srgbClr val="D76D03"/>
                </a:solidFill>
              </a:rPr>
              <a:t>dati aziendali/colturali</a:t>
            </a:r>
            <a:endParaRPr lang="it-IT" dirty="0">
              <a:solidFill>
                <a:srgbClr val="D76D03"/>
              </a:solidFill>
            </a:endParaRPr>
          </a:p>
        </p:txBody>
      </p:sp>
      <p:sp>
        <p:nvSpPr>
          <p:cNvPr id="24599" name="Line 30"/>
          <p:cNvSpPr>
            <a:spLocks noChangeShapeType="1"/>
          </p:cNvSpPr>
          <p:nvPr/>
        </p:nvSpPr>
        <p:spPr bwMode="auto">
          <a:xfrm flipV="1">
            <a:off x="3984625" y="5472113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grpSp>
        <p:nvGrpSpPr>
          <p:cNvPr id="3" name="Group 40"/>
          <p:cNvGrpSpPr>
            <a:grpSpLocks/>
          </p:cNvGrpSpPr>
          <p:nvPr/>
        </p:nvGrpSpPr>
        <p:grpSpPr bwMode="auto">
          <a:xfrm>
            <a:off x="5432425" y="2990851"/>
            <a:ext cx="3543300" cy="2162175"/>
            <a:chOff x="3422" y="1884"/>
            <a:chExt cx="2232" cy="1362"/>
          </a:xfrm>
        </p:grpSpPr>
        <p:sp>
          <p:nvSpPr>
            <p:cNvPr id="24604" name="Text Box 12"/>
            <p:cNvSpPr txBox="1">
              <a:spLocks noChangeArrowheads="1"/>
            </p:cNvSpPr>
            <p:nvPr/>
          </p:nvSpPr>
          <p:spPr bwMode="auto">
            <a:xfrm>
              <a:off x="4238" y="1884"/>
              <a:ext cx="13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 dirty="0">
                  <a:solidFill>
                    <a:srgbClr val="D76D03"/>
                  </a:solidFill>
                </a:rPr>
                <a:t>Utilizzatori sistema</a:t>
              </a:r>
            </a:p>
          </p:txBody>
        </p:sp>
        <p:sp>
          <p:nvSpPr>
            <p:cNvPr id="24605" name="Line 13"/>
            <p:cNvSpPr>
              <a:spLocks noChangeShapeType="1"/>
            </p:cNvSpPr>
            <p:nvPr/>
          </p:nvSpPr>
          <p:spPr bwMode="auto">
            <a:xfrm>
              <a:off x="3422" y="2565"/>
              <a:ext cx="76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4606" name="Text Box 14"/>
            <p:cNvSpPr txBox="1">
              <a:spLocks noChangeArrowheads="1"/>
            </p:cNvSpPr>
            <p:nvPr/>
          </p:nvSpPr>
          <p:spPr bwMode="auto">
            <a:xfrm>
              <a:off x="3422" y="2363"/>
              <a:ext cx="72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1200" b="1" dirty="0"/>
                <a:t>Informazioni</a:t>
              </a:r>
            </a:p>
          </p:txBody>
        </p:sp>
        <p:sp>
          <p:nvSpPr>
            <p:cNvPr id="24607" name="Text Box 31"/>
            <p:cNvSpPr txBox="1">
              <a:spLocks noChangeArrowheads="1"/>
            </p:cNvSpPr>
            <p:nvPr/>
          </p:nvSpPr>
          <p:spPr bwMode="auto">
            <a:xfrm>
              <a:off x="4238" y="2144"/>
              <a:ext cx="1392" cy="100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400" dirty="0" smtClean="0"/>
                <a:t>OL.MA; </a:t>
              </a:r>
            </a:p>
            <a:p>
              <a:pPr>
                <a:spcBef>
                  <a:spcPct val="50000"/>
                </a:spcBef>
              </a:pPr>
              <a:r>
                <a:rPr lang="it-IT" sz="1400" dirty="0" smtClean="0"/>
                <a:t>Azienda1</a:t>
              </a:r>
              <a:r>
                <a:rPr lang="it-IT" sz="1400" dirty="0"/>
                <a:t>, </a:t>
              </a:r>
              <a:r>
                <a:rPr lang="it-IT" sz="1400" dirty="0" smtClean="0"/>
                <a:t>Azienda2, </a:t>
              </a:r>
            </a:p>
            <a:p>
              <a:pPr>
                <a:spcBef>
                  <a:spcPct val="50000"/>
                </a:spcBef>
              </a:pPr>
              <a:r>
                <a:rPr lang="it-IT" sz="1400" dirty="0" smtClean="0"/>
                <a:t>Tecnici, </a:t>
              </a:r>
            </a:p>
            <a:p>
              <a:pPr>
                <a:spcBef>
                  <a:spcPct val="50000"/>
                </a:spcBef>
              </a:pPr>
              <a:r>
                <a:rPr lang="it-IT" sz="1400" dirty="0" smtClean="0"/>
                <a:t>…</a:t>
              </a:r>
              <a:endParaRPr lang="it-IT" sz="1400" dirty="0"/>
            </a:p>
            <a:p>
              <a:pPr>
                <a:spcBef>
                  <a:spcPct val="50000"/>
                </a:spcBef>
              </a:pPr>
              <a:endParaRPr lang="it-IT" sz="1400" dirty="0"/>
            </a:p>
          </p:txBody>
        </p:sp>
        <p:pic>
          <p:nvPicPr>
            <p:cNvPr id="24608" name="Picture 32" descr="software-logo-300x300"/>
            <p:cNvPicPr>
              <a:picLocks noChangeAspect="1" noChangeArrowheads="1"/>
            </p:cNvPicPr>
            <p:nvPr/>
          </p:nvPicPr>
          <p:blipFill>
            <a:blip r:embed="rId2"/>
            <a:srcRect t="23334"/>
            <a:stretch>
              <a:fillRect/>
            </a:stretch>
          </p:blipFill>
          <p:spPr bwMode="auto">
            <a:xfrm>
              <a:off x="4766" y="2565"/>
              <a:ext cx="888" cy="6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609" name="Rectangle 33"/>
            <p:cNvSpPr>
              <a:spLocks noChangeArrowheads="1"/>
            </p:cNvSpPr>
            <p:nvPr/>
          </p:nvSpPr>
          <p:spPr bwMode="auto">
            <a:xfrm>
              <a:off x="3536" y="2584"/>
              <a:ext cx="39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 sz="1200" b="1" dirty="0" smtClean="0"/>
                <a:t>Report</a:t>
              </a:r>
              <a:endParaRPr lang="it-IT" sz="1200" b="1" dirty="0"/>
            </a:p>
          </p:txBody>
        </p:sp>
        <p:pic>
          <p:nvPicPr>
            <p:cNvPr id="24610" name="Picture 34" descr="web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614" y="2133"/>
              <a:ext cx="240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603" name="Rectangle 6"/>
          <p:cNvSpPr>
            <a:spLocks noChangeArrowheads="1"/>
          </p:cNvSpPr>
          <p:nvPr/>
        </p:nvSpPr>
        <p:spPr bwMode="auto">
          <a:xfrm>
            <a:off x="2503873" y="68025"/>
            <a:ext cx="321113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it-IT" sz="36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Schema del DSS</a:t>
            </a:r>
          </a:p>
        </p:txBody>
      </p:sp>
      <p:sp>
        <p:nvSpPr>
          <p:cNvPr id="38" name="Freccia a destra con strisce 37"/>
          <p:cNvSpPr/>
          <p:nvPr/>
        </p:nvSpPr>
        <p:spPr>
          <a:xfrm rot="5400000">
            <a:off x="808805" y="2691601"/>
            <a:ext cx="1025532" cy="500066"/>
          </a:xfrm>
          <a:prstGeom prst="stripedRightArrow">
            <a:avLst/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it-IT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9" name="Text Box 10"/>
          <p:cNvSpPr txBox="1">
            <a:spLocks noChangeArrowheads="1"/>
          </p:cNvSpPr>
          <p:nvPr/>
        </p:nvSpPr>
        <p:spPr bwMode="auto">
          <a:xfrm>
            <a:off x="381462" y="702214"/>
            <a:ext cx="11187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dirty="0" smtClean="0">
                <a:solidFill>
                  <a:srgbClr val="D76D03"/>
                </a:solidFill>
              </a:rPr>
              <a:t>Dati Input</a:t>
            </a:r>
            <a:endParaRPr lang="it-IT" dirty="0">
              <a:solidFill>
                <a:srgbClr val="D76D0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6572264" y="785794"/>
            <a:ext cx="257173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it-IT" altLang="it-IT" sz="1200" b="1" dirty="0" smtClean="0">
                <a:latin typeface="Calibri" pitchFamily="34" charset="0"/>
              </a:rPr>
              <a:t>Mappe tematiche</a:t>
            </a:r>
            <a:endParaRPr lang="it-IT" altLang="it-IT" sz="1200" b="1" dirty="0">
              <a:latin typeface="Calibri" pitchFamily="34" charset="0"/>
            </a:endParaRPr>
          </a:p>
        </p:txBody>
      </p:sp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7000892" y="2643182"/>
            <a:ext cx="18573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it-IT" altLang="it-IT" sz="1200" b="1" dirty="0" smtClean="0">
                <a:latin typeface="Calibri" pitchFamily="34" charset="0"/>
              </a:rPr>
              <a:t>Utilità/Reportistica</a:t>
            </a:r>
            <a:endParaRPr lang="it-IT" altLang="it-IT" sz="1200" b="1" dirty="0">
              <a:latin typeface="Calibri" pitchFamily="34" charset="0"/>
            </a:endParaRPr>
          </a:p>
        </p:txBody>
      </p:sp>
      <p:sp>
        <p:nvSpPr>
          <p:cNvPr id="69640" name="Text Box 8"/>
          <p:cNvSpPr txBox="1">
            <a:spLocks noChangeArrowheads="1"/>
          </p:cNvSpPr>
          <p:nvPr/>
        </p:nvSpPr>
        <p:spPr bwMode="auto">
          <a:xfrm>
            <a:off x="1603367" y="4357718"/>
            <a:ext cx="196850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it-IT" altLang="it-IT" sz="1200" b="1" dirty="0" smtClean="0">
                <a:latin typeface="Calibri" pitchFamily="34" charset="0"/>
              </a:rPr>
              <a:t>Dati Monitoraggio</a:t>
            </a:r>
            <a:endParaRPr lang="it-IT" altLang="it-IT" sz="1200" b="1" dirty="0">
              <a:latin typeface="Calibri" pitchFamily="34" charset="0"/>
            </a:endParaRPr>
          </a:p>
        </p:txBody>
      </p:sp>
      <p:sp>
        <p:nvSpPr>
          <p:cNvPr id="69644" name="Text Box 12"/>
          <p:cNvSpPr txBox="1">
            <a:spLocks noChangeArrowheads="1"/>
          </p:cNvSpPr>
          <p:nvPr/>
        </p:nvSpPr>
        <p:spPr bwMode="auto">
          <a:xfrm>
            <a:off x="285720" y="2595183"/>
            <a:ext cx="207170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it-IT" altLang="it-IT" sz="1200" b="1" dirty="0">
                <a:latin typeface="Calibri" pitchFamily="34" charset="0"/>
              </a:rPr>
              <a:t>Dati </a:t>
            </a:r>
            <a:r>
              <a:rPr lang="it-IT" altLang="it-IT" sz="1200" b="1" dirty="0" smtClean="0">
                <a:latin typeface="Calibri" pitchFamily="34" charset="0"/>
              </a:rPr>
              <a:t> agro-meteo </a:t>
            </a:r>
            <a:endParaRPr lang="it-IT" altLang="it-IT" sz="1200" b="1" dirty="0">
              <a:latin typeface="Calibri" pitchFamily="34" charset="0"/>
            </a:endParaRPr>
          </a:p>
        </p:txBody>
      </p:sp>
      <p:grpSp>
        <p:nvGrpSpPr>
          <p:cNvPr id="2" name="Gruppo 38"/>
          <p:cNvGrpSpPr>
            <a:grpSpLocks noChangeAspect="1"/>
          </p:cNvGrpSpPr>
          <p:nvPr/>
        </p:nvGrpSpPr>
        <p:grpSpPr bwMode="auto">
          <a:xfrm>
            <a:off x="3071802" y="1428736"/>
            <a:ext cx="2797175" cy="2138362"/>
            <a:chOff x="571472" y="2714620"/>
            <a:chExt cx="3365680" cy="2571768"/>
          </a:xfrm>
        </p:grpSpPr>
        <p:pic>
          <p:nvPicPr>
            <p:cNvPr id="21520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71472" y="2714620"/>
              <a:ext cx="3365680" cy="24384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" name="Rettangolo 36"/>
            <p:cNvSpPr/>
            <p:nvPr/>
          </p:nvSpPr>
          <p:spPr>
            <a:xfrm>
              <a:off x="571472" y="5072551"/>
              <a:ext cx="1000917" cy="2138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/>
            </a:p>
          </p:txBody>
        </p:sp>
      </p:grpSp>
      <p:sp>
        <p:nvSpPr>
          <p:cNvPr id="21519" name="Text Box 24"/>
          <p:cNvSpPr txBox="1">
            <a:spLocks noChangeArrowheads="1"/>
          </p:cNvSpPr>
          <p:nvPr/>
        </p:nvSpPr>
        <p:spPr bwMode="auto">
          <a:xfrm>
            <a:off x="2928926" y="142852"/>
            <a:ext cx="314327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it-IT" altLang="it-IT" sz="3200" b="1" dirty="0" smtClean="0">
                <a:solidFill>
                  <a:srgbClr val="CC0000"/>
                </a:solidFill>
                <a:latin typeface="Calibri" pitchFamily="34" charset="0"/>
              </a:rPr>
              <a:t>Moduli del DSS</a:t>
            </a:r>
            <a:endParaRPr lang="it-IT" altLang="it-IT" sz="3200" b="1" dirty="0">
              <a:solidFill>
                <a:srgbClr val="CC0000"/>
              </a:solidFill>
              <a:latin typeface="Calibri" pitchFamily="34" charset="0"/>
            </a:endParaRPr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785786" y="857232"/>
            <a:ext cx="250033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it-IT" altLang="it-IT" sz="1200" b="1" dirty="0" err="1" smtClean="0">
                <a:latin typeface="Calibri" pitchFamily="34" charset="0"/>
              </a:rPr>
              <a:t>Daschboard</a:t>
            </a:r>
            <a:r>
              <a:rPr lang="it-IT" altLang="it-IT" sz="1200" b="1" dirty="0" smtClean="0">
                <a:latin typeface="Calibri" pitchFamily="34" charset="0"/>
              </a:rPr>
              <a:t> riepilogo dati</a:t>
            </a:r>
            <a:endParaRPr lang="it-IT" altLang="it-IT" sz="1200" b="1" dirty="0">
              <a:latin typeface="Calibri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126" y="2877525"/>
            <a:ext cx="1698544" cy="1408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Text Box 12"/>
          <p:cNvSpPr txBox="1">
            <a:spLocks noChangeArrowheads="1"/>
          </p:cNvSpPr>
          <p:nvPr/>
        </p:nvSpPr>
        <p:spPr bwMode="auto">
          <a:xfrm>
            <a:off x="3786192" y="4500570"/>
            <a:ext cx="207169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it-IT" altLang="it-IT" sz="1200" b="1" dirty="0" smtClean="0">
                <a:latin typeface="Calibri" pitchFamily="34" charset="0"/>
              </a:rPr>
              <a:t>Modelli Fitopatologie</a:t>
            </a:r>
            <a:endParaRPr lang="it-IT" altLang="it-IT" sz="1200" b="1" dirty="0">
              <a:latin typeface="Calibri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 b="6091"/>
          <a:stretch>
            <a:fillRect/>
          </a:stretch>
        </p:blipFill>
        <p:spPr bwMode="auto">
          <a:xfrm>
            <a:off x="6664340" y="1033446"/>
            <a:ext cx="1357322" cy="132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86402" y="4643470"/>
            <a:ext cx="1885466" cy="15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7631" y="4786322"/>
            <a:ext cx="1857388" cy="1665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Text Box 6"/>
          <p:cNvSpPr txBox="1">
            <a:spLocks noChangeArrowheads="1"/>
          </p:cNvSpPr>
          <p:nvPr/>
        </p:nvSpPr>
        <p:spPr bwMode="auto">
          <a:xfrm>
            <a:off x="6000760" y="4143380"/>
            <a:ext cx="25146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it-IT" altLang="it-IT" sz="1200" b="1" dirty="0" smtClean="0">
                <a:latin typeface="Calibri" pitchFamily="34" charset="0"/>
              </a:rPr>
              <a:t>Bollettini</a:t>
            </a:r>
            <a:endParaRPr lang="it-IT" altLang="it-IT" sz="1200" b="1" dirty="0">
              <a:latin typeface="Calibri" pitchFamily="34" charset="0"/>
            </a:endParaRPr>
          </a:p>
        </p:txBody>
      </p:sp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72198" y="4429132"/>
            <a:ext cx="1324444" cy="1828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97730" y="2886974"/>
            <a:ext cx="1428760" cy="1327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57224" y="1142984"/>
            <a:ext cx="1456301" cy="1362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427052" y="6567488"/>
            <a:ext cx="621665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it-IT" sz="900" i="1" dirty="0" smtClean="0"/>
              <a:t>OL.MA , 28/09/2018  - Progetto SEMIA</a:t>
            </a:r>
            <a:endParaRPr lang="it-IT" sz="900" i="1" dirty="0">
              <a:solidFill>
                <a:srgbClr val="C54411"/>
              </a:solidFill>
            </a:endParaRPr>
          </a:p>
        </p:txBody>
      </p:sp>
      <p:pic>
        <p:nvPicPr>
          <p:cNvPr id="25" name="Picture 18" descr="logo fondo bianco miniatura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351" y="6557334"/>
            <a:ext cx="53975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Connettore 1 25"/>
          <p:cNvCxnSpPr/>
          <p:nvPr/>
        </p:nvCxnSpPr>
        <p:spPr>
          <a:xfrm>
            <a:off x="0" y="6441271"/>
            <a:ext cx="9144000" cy="158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Immagine 27" descr="http://www.oleificioolma.it/olma/images/Logo_olma.pn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07219" y="6477108"/>
            <a:ext cx="21489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9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/>
      <p:bldP spid="69638" grpId="0"/>
      <p:bldP spid="69640" grpId="0"/>
      <p:bldP spid="69644" grpId="0"/>
      <p:bldP spid="19" grpId="0"/>
      <p:bldP spid="27" grpId="0"/>
      <p:bldP spid="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grayscl/>
            <a:lum bright="35000"/>
          </a:blip>
          <a:srcRect/>
          <a:stretch>
            <a:fillRect/>
          </a:stretch>
        </p:blipFill>
        <p:spPr bwMode="auto">
          <a:xfrm>
            <a:off x="-857288" y="1362099"/>
            <a:ext cx="10601326" cy="549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olo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143000"/>
          </a:xfrm>
        </p:spPr>
        <p:txBody>
          <a:bodyPr>
            <a:noAutofit/>
          </a:bodyPr>
          <a:lstStyle/>
          <a:p>
            <a:r>
              <a:rPr lang="it-IT" sz="3600" b="1" dirty="0" smtClean="0">
                <a:solidFill>
                  <a:srgbClr val="C00000"/>
                </a:solidFill>
                <a:hlinkClick r:id="rId3"/>
              </a:rPr>
              <a:t>https://www.semiadss.it</a:t>
            </a:r>
            <a:endParaRPr lang="it-IT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4282" y="71414"/>
            <a:ext cx="8229600" cy="1143000"/>
          </a:xfrm>
        </p:spPr>
        <p:txBody>
          <a:bodyPr>
            <a:normAutofit/>
          </a:bodyPr>
          <a:lstStyle/>
          <a:p>
            <a:r>
              <a:rPr lang="it-IT" b="1" dirty="0" err="1" smtClean="0">
                <a:solidFill>
                  <a:srgbClr val="C00000"/>
                </a:solidFill>
              </a:rPr>
              <a:t>Terrasystem</a:t>
            </a:r>
            <a:r>
              <a:rPr lang="it-IT" b="1" dirty="0" smtClean="0">
                <a:solidFill>
                  <a:srgbClr val="C00000"/>
                </a:solidFill>
              </a:rPr>
              <a:t> per il progetto SEMIA</a:t>
            </a:r>
            <a:endParaRPr lang="it-IT" b="1" dirty="0">
              <a:solidFill>
                <a:srgbClr val="C00000"/>
              </a:solidFill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285720" y="1357298"/>
            <a:ext cx="8572560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it-IT" sz="1400" b="1" i="1" dirty="0" smtClean="0">
              <a:cs typeface="Arial" pitchFamily="34" charset="0"/>
            </a:endParaRPr>
          </a:p>
          <a:p>
            <a:pPr lvl="0" algn="just"/>
            <a:endParaRPr lang="it-IT" sz="1400" b="1" i="1" dirty="0" smtClean="0">
              <a:cs typeface="Arial" pitchFamily="34" charset="0"/>
            </a:endParaRPr>
          </a:p>
          <a:p>
            <a:pPr lvl="0" algn="just"/>
            <a:r>
              <a:rPr lang="it-IT" b="1" dirty="0" smtClean="0">
                <a:solidFill>
                  <a:srgbClr val="C00000"/>
                </a:solidFill>
                <a:cs typeface="Arial" pitchFamily="34" charset="0"/>
              </a:rPr>
              <a:t>1) Progettazione, realizzazione e istallazione di una rete di </a:t>
            </a:r>
            <a:r>
              <a:rPr lang="it-IT" b="1" dirty="0" smtClean="0">
                <a:solidFill>
                  <a:srgbClr val="C00000"/>
                </a:solidFill>
                <a:cs typeface="Arial" pitchFamily="34" charset="0"/>
              </a:rPr>
              <a:t>stazioncine </a:t>
            </a:r>
            <a:r>
              <a:rPr lang="it-IT" b="1" dirty="0" err="1" smtClean="0">
                <a:solidFill>
                  <a:srgbClr val="C00000"/>
                </a:solidFill>
                <a:cs typeface="Arial" pitchFamily="34" charset="0"/>
              </a:rPr>
              <a:t>multiparametriche</a:t>
            </a:r>
            <a:r>
              <a:rPr lang="it-IT" b="1" dirty="0" smtClean="0">
                <a:solidFill>
                  <a:srgbClr val="C00000"/>
                </a:solidFill>
                <a:cs typeface="Arial" pitchFamily="34" charset="0"/>
              </a:rPr>
              <a:t> dotate di sensori per la misura continua di parametri agro-meteorologici</a:t>
            </a:r>
            <a:r>
              <a:rPr lang="it-IT" b="1" dirty="0" smtClean="0">
                <a:solidFill>
                  <a:srgbClr val="006600"/>
                </a:solidFill>
                <a:cs typeface="Arial" pitchFamily="34" charset="0"/>
              </a:rPr>
              <a:t>  </a:t>
            </a:r>
            <a:r>
              <a:rPr lang="it-IT" b="1" dirty="0" smtClean="0">
                <a:cs typeface="Arial" pitchFamily="34" charset="0"/>
              </a:rPr>
              <a:t>(I anno)</a:t>
            </a:r>
          </a:p>
          <a:p>
            <a:pPr lvl="0" algn="just"/>
            <a:r>
              <a:rPr lang="it-IT" i="1" dirty="0" smtClean="0">
                <a:cs typeface="Arial" pitchFamily="34" charset="0"/>
              </a:rPr>
              <a:t>acquisizione continua di dati agro-meteo utili al monitoraggio ambientale e </a:t>
            </a:r>
            <a:r>
              <a:rPr lang="it-IT" i="1" dirty="0" err="1" smtClean="0">
                <a:cs typeface="Arial" pitchFamily="34" charset="0"/>
              </a:rPr>
              <a:t>fitopatologico</a:t>
            </a:r>
            <a:endParaRPr lang="it-IT" i="1" dirty="0" smtClean="0">
              <a:cs typeface="Arial" pitchFamily="34" charset="0"/>
            </a:endParaRPr>
          </a:p>
          <a:p>
            <a:pPr lvl="0" algn="just"/>
            <a:endParaRPr lang="it-IT" i="1" dirty="0" smtClean="0">
              <a:cs typeface="Arial" pitchFamily="34" charset="0"/>
            </a:endParaRPr>
          </a:p>
          <a:p>
            <a:pPr lvl="0" algn="just"/>
            <a:endParaRPr lang="it-IT" i="1" dirty="0" smtClean="0">
              <a:cs typeface="Arial" pitchFamily="34" charset="0"/>
            </a:endParaRPr>
          </a:p>
          <a:p>
            <a:pPr lvl="0" algn="just"/>
            <a:endParaRPr lang="it-IT" i="1" dirty="0" smtClean="0">
              <a:cs typeface="Arial" pitchFamily="34" charset="0"/>
            </a:endParaRPr>
          </a:p>
          <a:p>
            <a:pPr lvl="0" algn="just"/>
            <a:r>
              <a:rPr lang="it-IT" b="1" dirty="0" smtClean="0">
                <a:solidFill>
                  <a:srgbClr val="C00000"/>
                </a:solidFill>
                <a:cs typeface="Arial" pitchFamily="34" charset="0"/>
              </a:rPr>
              <a:t>2) Progettazione e sviluppo di un Sistema Informativo di Supporto alle Decisioni (DSS)</a:t>
            </a:r>
            <a:r>
              <a:rPr lang="it-IT" b="1" dirty="0" smtClean="0">
                <a:solidFill>
                  <a:srgbClr val="0000FF"/>
                </a:solidFill>
                <a:cs typeface="Arial" pitchFamily="34" charset="0"/>
              </a:rPr>
              <a:t> </a:t>
            </a:r>
          </a:p>
          <a:p>
            <a:pPr lvl="0" algn="just"/>
            <a:r>
              <a:rPr lang="it-IT" b="1" dirty="0" smtClean="0">
                <a:cs typeface="Arial" pitchFamily="34" charset="0"/>
              </a:rPr>
              <a:t>(I e II anno)</a:t>
            </a:r>
          </a:p>
          <a:p>
            <a:pPr lvl="0" algn="just"/>
            <a:r>
              <a:rPr lang="it-IT" i="1" dirty="0" smtClean="0">
                <a:cs typeface="Arial" pitchFamily="34" charset="0"/>
              </a:rPr>
              <a:t>strumento a supporto della lotta integrata in olivicoltura basato sul concetto di ‘area wide </a:t>
            </a:r>
            <a:r>
              <a:rPr lang="it-IT" i="1" dirty="0" err="1" smtClean="0">
                <a:cs typeface="Arial" pitchFamily="34" charset="0"/>
              </a:rPr>
              <a:t>integrated</a:t>
            </a:r>
            <a:r>
              <a:rPr lang="it-IT" i="1" dirty="0" smtClean="0">
                <a:cs typeface="Arial" pitchFamily="34" charset="0"/>
              </a:rPr>
              <a:t> </a:t>
            </a:r>
            <a:r>
              <a:rPr lang="it-IT" i="1" dirty="0" err="1" smtClean="0">
                <a:cs typeface="Arial" pitchFamily="34" charset="0"/>
              </a:rPr>
              <a:t>pests</a:t>
            </a:r>
            <a:r>
              <a:rPr lang="it-IT" i="1" dirty="0" smtClean="0">
                <a:cs typeface="Arial" pitchFamily="34" charset="0"/>
              </a:rPr>
              <a:t> management’ (AW-IPM)</a:t>
            </a:r>
            <a:endParaRPr lang="it-IT" sz="1400" dirty="0" smtClean="0">
              <a:cs typeface="Arial" pitchFamily="34" charset="0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85752" y="5559998"/>
            <a:ext cx="8786842" cy="36933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ts val="0"/>
              </a:spcBef>
              <a:spcAft>
                <a:spcPct val="0"/>
              </a:spcAft>
              <a:buClr>
                <a:srgbClr val="FF0000"/>
              </a:buClr>
              <a:buNone/>
              <a:defRPr/>
            </a:pPr>
            <a:r>
              <a:rPr lang="it-IT" altLang="it-IT" sz="1800" i="1" kern="0" dirty="0" err="1" smtClean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Terrasystem</a:t>
            </a:r>
            <a:r>
              <a:rPr lang="it-IT" altLang="it-IT" sz="1800" i="1" kern="0" dirty="0" smtClean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 è partner tecnologico del progetto SEMIA</a:t>
            </a: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427052" y="6567488"/>
            <a:ext cx="621665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it-IT" sz="900" i="1" dirty="0" smtClean="0"/>
              <a:t>OL.MA , 28/09/2018  - Progetto SEMIA</a:t>
            </a:r>
            <a:endParaRPr lang="it-IT" sz="900" i="1" dirty="0">
              <a:solidFill>
                <a:srgbClr val="C54411"/>
              </a:solidFill>
            </a:endParaRPr>
          </a:p>
        </p:txBody>
      </p:sp>
      <p:pic>
        <p:nvPicPr>
          <p:cNvPr id="14" name="Picture 18" descr="logo fondo bianco miniatura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351" y="6557334"/>
            <a:ext cx="53975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Connettore 1 14"/>
          <p:cNvCxnSpPr/>
          <p:nvPr/>
        </p:nvCxnSpPr>
        <p:spPr>
          <a:xfrm>
            <a:off x="0" y="6441271"/>
            <a:ext cx="9144000" cy="158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magine 15" descr="http://www.oleificioolma.it/olma/images/Logo_olma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219" y="6477108"/>
            <a:ext cx="21489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:\PROGETTI IN CORSO\STAZIONI METEO TERRASENSE\Foto_Istallazione\Terrasense_immagine_pubblicità_olivo.jpg"/>
          <p:cNvPicPr>
            <a:picLocks noChangeAspect="1" noChangeArrowheads="1"/>
          </p:cNvPicPr>
          <p:nvPr/>
        </p:nvPicPr>
        <p:blipFill>
          <a:blip r:embed="rId2">
            <a:grayscl/>
            <a:lum bright="49000"/>
          </a:blip>
          <a:srcRect/>
          <a:stretch>
            <a:fillRect/>
          </a:stretch>
        </p:blipFill>
        <p:spPr bwMode="auto">
          <a:xfrm>
            <a:off x="0" y="2143116"/>
            <a:ext cx="9215422" cy="4715224"/>
          </a:xfrm>
          <a:prstGeom prst="rect">
            <a:avLst/>
          </a:prstGeom>
          <a:noFill/>
        </p:spPr>
      </p:pic>
      <p:sp>
        <p:nvSpPr>
          <p:cNvPr id="5" name="Titolo 1"/>
          <p:cNvSpPr txBox="1">
            <a:spLocks/>
          </p:cNvSpPr>
          <p:nvPr/>
        </p:nvSpPr>
        <p:spPr>
          <a:xfrm>
            <a:off x="571472" y="92867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44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La rete agro-meteorologica</a:t>
            </a:r>
            <a:endParaRPr lang="it-IT" sz="4400" b="1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364186" y="834078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1400" dirty="0" smtClean="0"/>
              <a:t>Le stazioni sono state progettate ad </a:t>
            </a:r>
            <a:r>
              <a:rPr lang="it-IT" sz="1400" i="1" dirty="0" smtClean="0"/>
              <a:t>hoc</a:t>
            </a:r>
            <a:r>
              <a:rPr lang="it-IT" sz="1400" dirty="0" smtClean="0"/>
              <a:t> per gli scopi del progetto e realizzate con l’impiego di </a:t>
            </a:r>
            <a:r>
              <a:rPr lang="it-IT" sz="1400" b="1" dirty="0" smtClean="0"/>
              <a:t>tecnologie hardware e software di tipo </a:t>
            </a:r>
            <a:r>
              <a:rPr lang="it-IT" sz="1400" b="1" i="1" dirty="0" err="1" smtClean="0"/>
              <a:t>open-source</a:t>
            </a:r>
            <a:r>
              <a:rPr lang="it-IT" sz="1400" b="1" i="1" dirty="0" smtClean="0"/>
              <a:t> e </a:t>
            </a:r>
            <a:r>
              <a:rPr lang="it-IT" sz="1400" b="1" i="1" dirty="0" err="1" smtClean="0"/>
              <a:t>IoT</a:t>
            </a:r>
            <a:r>
              <a:rPr lang="it-IT" sz="1400" b="1" i="1" dirty="0" smtClean="0"/>
              <a:t> </a:t>
            </a:r>
            <a:r>
              <a:rPr lang="it-IT" sz="1400" b="1" dirty="0" smtClean="0"/>
              <a:t>(Internet </a:t>
            </a:r>
            <a:r>
              <a:rPr lang="it-IT" sz="1400" b="1" dirty="0" err="1" smtClean="0"/>
              <a:t>of</a:t>
            </a:r>
            <a:r>
              <a:rPr lang="it-IT" sz="1400" b="1" dirty="0" smtClean="0"/>
              <a:t> </a:t>
            </a:r>
            <a:r>
              <a:rPr lang="it-IT" sz="1400" b="1" dirty="0" err="1" smtClean="0"/>
              <a:t>Thinghs</a:t>
            </a:r>
            <a:r>
              <a:rPr lang="it-IT" sz="1400" b="1" dirty="0" smtClean="0"/>
              <a:t>)</a:t>
            </a:r>
            <a:endParaRPr lang="it-IT" sz="1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0256" t="12733" r="12821" b="17235"/>
          <a:stretch>
            <a:fillRect/>
          </a:stretch>
        </p:blipFill>
        <p:spPr bwMode="auto">
          <a:xfrm>
            <a:off x="133319" y="1962140"/>
            <a:ext cx="2727633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3" y="1928802"/>
            <a:ext cx="3071835" cy="4721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C:\Users\Ut1\Desktop\stazioni\Clipboard1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8237" y="4510094"/>
            <a:ext cx="3000364" cy="2125398"/>
          </a:xfrm>
          <a:prstGeom prst="rect">
            <a:avLst/>
          </a:prstGeom>
          <a:noFill/>
        </p:spPr>
      </p:pic>
      <p:pic>
        <p:nvPicPr>
          <p:cNvPr id="2051" name="Picture 3" descr="F:\PROGETTI IN CORSO\STAZIONI METEO TERRASENSE\Foto_Integrazione\20161215_113702.jpg"/>
          <p:cNvPicPr>
            <a:picLocks noChangeAspect="1" noChangeArrowheads="1"/>
          </p:cNvPicPr>
          <p:nvPr/>
        </p:nvPicPr>
        <p:blipFill>
          <a:blip r:embed="rId5" cstate="print"/>
          <a:srcRect l="39583" t="7989" r="12088" b="9323"/>
          <a:stretch>
            <a:fillRect/>
          </a:stretch>
        </p:blipFill>
        <p:spPr bwMode="auto">
          <a:xfrm>
            <a:off x="142844" y="4031116"/>
            <a:ext cx="2714644" cy="2612594"/>
          </a:xfrm>
          <a:prstGeom prst="rect">
            <a:avLst/>
          </a:prstGeom>
          <a:noFill/>
        </p:spPr>
      </p:pic>
      <p:sp>
        <p:nvSpPr>
          <p:cNvPr id="9" name="Rettangolo 8"/>
          <p:cNvSpPr/>
          <p:nvPr/>
        </p:nvSpPr>
        <p:spPr>
          <a:xfrm>
            <a:off x="378436" y="285728"/>
            <a:ext cx="81940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8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Rete di acquisizione dati agro-meteorologici</a:t>
            </a:r>
            <a:endParaRPr lang="it-IT" sz="2800" b="1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05182" y="1936740"/>
            <a:ext cx="3038818" cy="2085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364186" y="785794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1400" dirty="0" smtClean="0"/>
              <a:t>La rete è composta da </a:t>
            </a:r>
            <a:r>
              <a:rPr lang="it-IT" sz="1400" b="1" dirty="0" smtClean="0">
                <a:solidFill>
                  <a:srgbClr val="0000FF"/>
                </a:solidFill>
              </a:rPr>
              <a:t>15 stazioni </a:t>
            </a:r>
            <a:r>
              <a:rPr lang="it-IT" sz="1400" dirty="0" smtClean="0"/>
              <a:t>dotate di sensori per la misura continua di </a:t>
            </a:r>
            <a:r>
              <a:rPr lang="it-IT" sz="1400" b="1" dirty="0" smtClean="0">
                <a:solidFill>
                  <a:srgbClr val="0000FF"/>
                </a:solidFill>
              </a:rPr>
              <a:t>temperatura fuori chioma e sotto chioma, umidità relativa</a:t>
            </a:r>
            <a:r>
              <a:rPr lang="it-IT" sz="1400" dirty="0" smtClean="0"/>
              <a:t>, </a:t>
            </a:r>
            <a:r>
              <a:rPr lang="it-IT" sz="1400" b="1" dirty="0" smtClean="0">
                <a:solidFill>
                  <a:srgbClr val="0000FF"/>
                </a:solidFill>
              </a:rPr>
              <a:t>bagnatura fogliare (pagina superiore e inferiore), precipitazioni</a:t>
            </a:r>
            <a:r>
              <a:rPr lang="it-IT" sz="1400" dirty="0" smtClean="0"/>
              <a:t>.</a:t>
            </a:r>
            <a:endParaRPr lang="it-IT" sz="1400" dirty="0"/>
          </a:p>
        </p:txBody>
      </p:sp>
      <p:sp>
        <p:nvSpPr>
          <p:cNvPr id="8" name="Rettangolo 7"/>
          <p:cNvSpPr/>
          <p:nvPr/>
        </p:nvSpPr>
        <p:spPr>
          <a:xfrm>
            <a:off x="378436" y="285728"/>
            <a:ext cx="81940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8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Rete di acquisizione dati agro-meteorologici</a:t>
            </a:r>
            <a:endParaRPr lang="it-IT" sz="2800" b="1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470" y="1343828"/>
            <a:ext cx="3786214" cy="2829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 descr="F:\PROGETTI IN CORSO\STAZIONI METEO TERRASENSE\Foto_Istallazione\20170626_1131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2732" y="3701278"/>
            <a:ext cx="3714776" cy="3143252"/>
          </a:xfrm>
          <a:prstGeom prst="rect">
            <a:avLst/>
          </a:prstGeom>
          <a:noFill/>
        </p:spPr>
      </p:pic>
      <p:pic>
        <p:nvPicPr>
          <p:cNvPr id="4100" name="Picture 4" descr="F:\PROGETTI IN CORSO\STAZIONI METEO TERRASENSE\Foto_Istallazione\20170728_125059.jpg"/>
          <p:cNvPicPr>
            <a:picLocks noChangeAspect="1" noChangeArrowheads="1"/>
          </p:cNvPicPr>
          <p:nvPr/>
        </p:nvPicPr>
        <p:blipFill>
          <a:blip r:embed="rId4" cstate="print"/>
          <a:srcRect l="11539" b="12340"/>
          <a:stretch>
            <a:fillRect/>
          </a:stretch>
        </p:blipFill>
        <p:spPr bwMode="auto">
          <a:xfrm rot="5400000">
            <a:off x="2219901" y="2625127"/>
            <a:ext cx="5786478" cy="3225420"/>
          </a:xfrm>
          <a:prstGeom prst="rect">
            <a:avLst/>
          </a:prstGeom>
          <a:noFill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46864" y="1352536"/>
            <a:ext cx="2857488" cy="563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4493" y="0"/>
            <a:ext cx="472691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1" name="Connettore 2 10"/>
          <p:cNvCxnSpPr/>
          <p:nvPr/>
        </p:nvCxnSpPr>
        <p:spPr>
          <a:xfrm>
            <a:off x="5029203" y="6357958"/>
            <a:ext cx="171451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asellaDiTesto 11"/>
          <p:cNvSpPr txBox="1"/>
          <p:nvPr/>
        </p:nvSpPr>
        <p:spPr>
          <a:xfrm>
            <a:off x="6861427" y="6202940"/>
            <a:ext cx="1782539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t-IT" dirty="0" err="1" smtClean="0"/>
              <a:t>Termo-igrometro</a:t>
            </a:r>
            <a:endParaRPr lang="it-IT" dirty="0"/>
          </a:p>
        </p:txBody>
      </p:sp>
      <p:cxnSp>
        <p:nvCxnSpPr>
          <p:cNvPr id="14" name="Connettore 2 13"/>
          <p:cNvCxnSpPr/>
          <p:nvPr/>
        </p:nvCxnSpPr>
        <p:spPr>
          <a:xfrm>
            <a:off x="4600575" y="4857760"/>
            <a:ext cx="1971689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sellaDiTesto 15"/>
          <p:cNvSpPr txBox="1"/>
          <p:nvPr/>
        </p:nvSpPr>
        <p:spPr>
          <a:xfrm>
            <a:off x="6572264" y="4497181"/>
            <a:ext cx="257173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Unità centrale, modem 3G</a:t>
            </a:r>
            <a:r>
              <a:rPr lang="it-IT" dirty="0" smtClean="0"/>
              <a:t>, </a:t>
            </a:r>
            <a:r>
              <a:rPr lang="it-IT" dirty="0" smtClean="0"/>
              <a:t>GPS, SD    </a:t>
            </a:r>
            <a:endParaRPr lang="it-IT" dirty="0"/>
          </a:p>
        </p:txBody>
      </p:sp>
      <p:cxnSp>
        <p:nvCxnSpPr>
          <p:cNvPr id="17" name="Connettore 2 16"/>
          <p:cNvCxnSpPr/>
          <p:nvPr/>
        </p:nvCxnSpPr>
        <p:spPr>
          <a:xfrm>
            <a:off x="4672013" y="3357562"/>
            <a:ext cx="214314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asellaDiTesto 17"/>
          <p:cNvSpPr txBox="1"/>
          <p:nvPr/>
        </p:nvSpPr>
        <p:spPr>
          <a:xfrm>
            <a:off x="6929454" y="3214686"/>
            <a:ext cx="153106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t-IT" dirty="0" smtClean="0"/>
              <a:t>Alimentazione</a:t>
            </a:r>
            <a:endParaRPr lang="it-IT" dirty="0"/>
          </a:p>
        </p:txBody>
      </p:sp>
      <p:cxnSp>
        <p:nvCxnSpPr>
          <p:cNvPr id="20" name="Connettore 2 19"/>
          <p:cNvCxnSpPr/>
          <p:nvPr/>
        </p:nvCxnSpPr>
        <p:spPr>
          <a:xfrm rot="10800000">
            <a:off x="1671617" y="3916924"/>
            <a:ext cx="128588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asellaDiTesto 20"/>
          <p:cNvSpPr txBox="1"/>
          <p:nvPr/>
        </p:nvSpPr>
        <p:spPr>
          <a:xfrm>
            <a:off x="28543" y="3702610"/>
            <a:ext cx="161621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t-IT" dirty="0" smtClean="0"/>
              <a:t>Pannello solare</a:t>
            </a:r>
            <a:endParaRPr lang="it-IT" dirty="0"/>
          </a:p>
        </p:txBody>
      </p:sp>
      <p:sp>
        <p:nvSpPr>
          <p:cNvPr id="22" name="CasellaDiTesto 21"/>
          <p:cNvSpPr txBox="1"/>
          <p:nvPr/>
        </p:nvSpPr>
        <p:spPr>
          <a:xfrm>
            <a:off x="6929454" y="1273718"/>
            <a:ext cx="133068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t-IT" dirty="0" smtClean="0"/>
              <a:t>Pluviometro</a:t>
            </a:r>
            <a:endParaRPr lang="it-IT" dirty="0"/>
          </a:p>
        </p:txBody>
      </p:sp>
      <p:cxnSp>
        <p:nvCxnSpPr>
          <p:cNvPr id="23" name="Connettore 2 22"/>
          <p:cNvCxnSpPr/>
          <p:nvPr/>
        </p:nvCxnSpPr>
        <p:spPr>
          <a:xfrm>
            <a:off x="4743451" y="1500174"/>
            <a:ext cx="214314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2 23"/>
          <p:cNvCxnSpPr/>
          <p:nvPr/>
        </p:nvCxnSpPr>
        <p:spPr>
          <a:xfrm rot="10800000">
            <a:off x="1385865" y="2786058"/>
            <a:ext cx="207170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asellaDiTesto 24"/>
          <p:cNvSpPr txBox="1"/>
          <p:nvPr/>
        </p:nvSpPr>
        <p:spPr>
          <a:xfrm>
            <a:off x="99981" y="2571744"/>
            <a:ext cx="1143008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Bagnatura fogliare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28596" y="-142900"/>
            <a:ext cx="8229600" cy="1143000"/>
          </a:xfrm>
        </p:spPr>
        <p:txBody>
          <a:bodyPr>
            <a:noAutofit/>
          </a:bodyPr>
          <a:lstStyle/>
          <a:p>
            <a:r>
              <a:rPr lang="it-IT" sz="2800" b="1" dirty="0" err="1" smtClean="0">
                <a:solidFill>
                  <a:srgbClr val="C00000"/>
                </a:solidFill>
              </a:rPr>
              <a:t>Tools</a:t>
            </a:r>
            <a:r>
              <a:rPr lang="it-IT" sz="2800" b="1" dirty="0" smtClean="0">
                <a:solidFill>
                  <a:srgbClr val="C00000"/>
                </a:solidFill>
              </a:rPr>
              <a:t> di diagnostica e aggiornamento remoto stazioni</a:t>
            </a:r>
            <a:endParaRPr lang="it-IT" sz="2800" b="1" dirty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857232"/>
            <a:ext cx="8402266" cy="563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1643050"/>
            <a:ext cx="8786843" cy="404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1071546"/>
            <a:ext cx="3003880" cy="5115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olo 1"/>
          <p:cNvSpPr>
            <a:spLocks noGrp="1"/>
          </p:cNvSpPr>
          <p:nvPr>
            <p:ph type="title"/>
          </p:nvPr>
        </p:nvSpPr>
        <p:spPr>
          <a:xfrm>
            <a:off x="428596" y="-142900"/>
            <a:ext cx="8229600" cy="1143000"/>
          </a:xfrm>
        </p:spPr>
        <p:txBody>
          <a:bodyPr>
            <a:noAutofit/>
          </a:bodyPr>
          <a:lstStyle/>
          <a:p>
            <a:r>
              <a:rPr lang="it-IT" sz="3200" b="1" dirty="0" smtClean="0">
                <a:solidFill>
                  <a:srgbClr val="C00000"/>
                </a:solidFill>
              </a:rPr>
              <a:t>Dislocazione della rete agro-meteo</a:t>
            </a:r>
            <a:endParaRPr lang="it-IT" sz="3200" b="1" dirty="0">
              <a:solidFill>
                <a:srgbClr val="C00000"/>
              </a:solidFill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427052" y="6567488"/>
            <a:ext cx="621665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it-IT" sz="900" i="1" dirty="0" smtClean="0"/>
              <a:t>OL.MA , 28/09/2018  - Progetto SEMIA</a:t>
            </a:r>
            <a:endParaRPr lang="it-IT" sz="900" i="1" dirty="0">
              <a:solidFill>
                <a:srgbClr val="C54411"/>
              </a:solidFill>
            </a:endParaRPr>
          </a:p>
        </p:txBody>
      </p:sp>
      <p:pic>
        <p:nvPicPr>
          <p:cNvPr id="12" name="Picture 18" descr="logo fondo bianco miniatur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351" y="6557334"/>
            <a:ext cx="53975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Connettore 1 12"/>
          <p:cNvCxnSpPr/>
          <p:nvPr/>
        </p:nvCxnSpPr>
        <p:spPr>
          <a:xfrm>
            <a:off x="0" y="6441271"/>
            <a:ext cx="9144000" cy="158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Immagine 13" descr="http://www.oleificioolma.it/olma/images/Logo_olma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219" y="6477108"/>
            <a:ext cx="21489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grayscl/>
            <a:lum bright="35000"/>
          </a:blip>
          <a:srcRect/>
          <a:stretch>
            <a:fillRect/>
          </a:stretch>
        </p:blipFill>
        <p:spPr bwMode="auto">
          <a:xfrm>
            <a:off x="-857288" y="1362099"/>
            <a:ext cx="10601326" cy="549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olo 1"/>
          <p:cNvSpPr>
            <a:spLocks noGrp="1"/>
          </p:cNvSpPr>
          <p:nvPr>
            <p:ph type="title"/>
          </p:nvPr>
        </p:nvSpPr>
        <p:spPr>
          <a:xfrm>
            <a:off x="414366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it-IT" b="1" dirty="0" smtClean="0">
                <a:solidFill>
                  <a:srgbClr val="C00000"/>
                </a:solidFill>
              </a:rPr>
              <a:t>Piattaforma DSS </a:t>
            </a:r>
            <a:br>
              <a:rPr lang="it-IT" b="1" dirty="0" smtClean="0">
                <a:solidFill>
                  <a:srgbClr val="C00000"/>
                </a:solidFill>
              </a:rPr>
            </a:br>
            <a:r>
              <a:rPr lang="it-IT" b="1" dirty="0" smtClean="0">
                <a:solidFill>
                  <a:srgbClr val="C00000"/>
                </a:solidFill>
              </a:rPr>
              <a:t>(</a:t>
            </a:r>
            <a:r>
              <a:rPr lang="it-IT" b="1" dirty="0" err="1" smtClean="0">
                <a:solidFill>
                  <a:srgbClr val="C00000"/>
                </a:solidFill>
              </a:rPr>
              <a:t>Decision</a:t>
            </a:r>
            <a:r>
              <a:rPr lang="it-IT" b="1" dirty="0" smtClean="0">
                <a:solidFill>
                  <a:srgbClr val="C00000"/>
                </a:solidFill>
              </a:rPr>
              <a:t> Support System) </a:t>
            </a:r>
            <a:endParaRPr lang="it-IT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2062</TotalTime>
  <Words>472</Words>
  <Application>Microsoft Office PowerPoint</Application>
  <PresentationFormat>Presentazione su schermo (4:3)</PresentationFormat>
  <Paragraphs>78</Paragraphs>
  <Slides>13</Slides>
  <Notes>0</Notes>
  <HiddenSlides>1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14" baseType="lpstr">
      <vt:lpstr>Tema di Office</vt:lpstr>
      <vt:lpstr>Nuove tecnologie di raccolta e gestione dati agro-meteo e presentazione del portale SEMIA</vt:lpstr>
      <vt:lpstr>Terrasystem per il progetto SEMIA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Tools di diagnostica e aggiornamento remoto stazioni</vt:lpstr>
      <vt:lpstr>Dislocazione della rete agro-meteo</vt:lpstr>
      <vt:lpstr>Piattaforma DSS  (Decision Support System) </vt:lpstr>
      <vt:lpstr>Presentazione standard di PowerPoint</vt:lpstr>
      <vt:lpstr>Presentazione standard di PowerPoint</vt:lpstr>
      <vt:lpstr>Presentazione standard di PowerPoint</vt:lpstr>
      <vt:lpstr>https://www.semiadss.it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user1</dc:creator>
  <cp:lastModifiedBy>emanuele</cp:lastModifiedBy>
  <cp:revision>175</cp:revision>
  <dcterms:created xsi:type="dcterms:W3CDTF">2016-01-25T11:55:38Z</dcterms:created>
  <dcterms:modified xsi:type="dcterms:W3CDTF">2018-09-27T16:11:47Z</dcterms:modified>
</cp:coreProperties>
</file>