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84" r:id="rId3"/>
    <p:sldId id="263" r:id="rId4"/>
    <p:sldId id="262" r:id="rId5"/>
    <p:sldId id="264" r:id="rId6"/>
    <p:sldId id="321" r:id="rId7"/>
    <p:sldId id="266" r:id="rId8"/>
    <p:sldId id="268" r:id="rId9"/>
    <p:sldId id="270" r:id="rId10"/>
    <p:sldId id="304" r:id="rId11"/>
    <p:sldId id="308" r:id="rId12"/>
    <p:sldId id="309" r:id="rId13"/>
    <p:sldId id="306" r:id="rId14"/>
    <p:sldId id="311" r:id="rId15"/>
    <p:sldId id="310" r:id="rId16"/>
    <p:sldId id="297" r:id="rId17"/>
    <p:sldId id="312" r:id="rId18"/>
    <p:sldId id="313" r:id="rId19"/>
    <p:sldId id="271" r:id="rId20"/>
    <p:sldId id="272" r:id="rId21"/>
    <p:sldId id="285" r:id="rId22"/>
    <p:sldId id="273" r:id="rId23"/>
    <p:sldId id="307" r:id="rId24"/>
    <p:sldId id="274" r:id="rId25"/>
    <p:sldId id="275" r:id="rId26"/>
    <p:sldId id="328" r:id="rId27"/>
    <p:sldId id="322" r:id="rId28"/>
    <p:sldId id="329" r:id="rId29"/>
    <p:sldId id="323" r:id="rId30"/>
    <p:sldId id="330" r:id="rId31"/>
    <p:sldId id="324" r:id="rId32"/>
    <p:sldId id="276" r:id="rId33"/>
    <p:sldId id="319" r:id="rId34"/>
    <p:sldId id="289" r:id="rId35"/>
    <p:sldId id="317" r:id="rId36"/>
    <p:sldId id="315" r:id="rId37"/>
    <p:sldId id="325" r:id="rId38"/>
    <p:sldId id="286" r:id="rId39"/>
    <p:sldId id="287" r:id="rId40"/>
    <p:sldId id="288" r:id="rId41"/>
    <p:sldId id="326" r:id="rId42"/>
    <p:sldId id="327" r:id="rId43"/>
    <p:sldId id="331" r:id="rId44"/>
    <p:sldId id="332" r:id="rId45"/>
    <p:sldId id="333" r:id="rId46"/>
    <p:sldId id="290" r:id="rId47"/>
  </p:sldIdLst>
  <p:sldSz cx="9144000" cy="6858000" type="screen4x3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%20DIBAF\2017%20semia_olma\OLMA_riepilogo_%20%20raccolta_dati_campo_2018082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SEMIA'!$B$85:$B$99</c:f>
              <c:numCache>
                <c:formatCode>General</c:formatCode>
                <c:ptCount val="1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smooth val="0"/>
        </c:ser>
        <c:ser>
          <c:idx val="1"/>
          <c:order val="1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SEMIA'!$D$86:$AG$86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2.3E-2</c:v>
                </c:pt>
                <c:pt idx="8">
                  <c:v>2.3E-2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7.0000000000000001E-3</c:v>
                </c:pt>
                <c:pt idx="28">
                  <c:v>7.0000000000000001E-3</c:v>
                </c:pt>
                <c:pt idx="29">
                  <c:v>7.0000000000000001E-3</c:v>
                </c:pt>
              </c:numCache>
            </c:numRef>
          </c:val>
          <c:smooth val="0"/>
        </c:ser>
        <c:ser>
          <c:idx val="2"/>
          <c:order val="2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SEMIA'!$D$87:$AG$87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1.2E-2</c:v>
                </c:pt>
                <c:pt idx="8">
                  <c:v>1.2E-2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2E-3</c:v>
                </c:pt>
                <c:pt idx="28">
                  <c:v>2E-3</c:v>
                </c:pt>
                <c:pt idx="29">
                  <c:v>2E-3</c:v>
                </c:pt>
              </c:numCache>
            </c:numRef>
          </c:val>
          <c:smooth val="0"/>
        </c:ser>
        <c:ser>
          <c:idx val="3"/>
          <c:order val="3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SEMIA'!$D$88:$AG$88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1.2999999999999999E-2</c:v>
                </c:pt>
                <c:pt idx="8">
                  <c:v>1.2999999999999999E-2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0.01</c:v>
                </c:pt>
                <c:pt idx="28">
                  <c:v>0.01</c:v>
                </c:pt>
                <c:pt idx="29">
                  <c:v>0.01</c:v>
                </c:pt>
              </c:numCache>
            </c:numRef>
          </c:val>
          <c:smooth val="0"/>
        </c:ser>
        <c:ser>
          <c:idx val="4"/>
          <c:order val="4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SEMIA'!$D$89:$AG$89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1.4999999999999999E-2</c:v>
                </c:pt>
                <c:pt idx="8">
                  <c:v>1.4999999999999999E-2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4.2000000000000003E-2</c:v>
                </c:pt>
                <c:pt idx="28">
                  <c:v>4.2000000000000003E-2</c:v>
                </c:pt>
                <c:pt idx="29">
                  <c:v>4.2000000000000003E-2</c:v>
                </c:pt>
              </c:numCache>
            </c:numRef>
          </c:val>
          <c:smooth val="0"/>
        </c:ser>
        <c:ser>
          <c:idx val="5"/>
          <c:order val="5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SEMIA'!$D$90:$AG$90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1.6E-2</c:v>
                </c:pt>
                <c:pt idx="8">
                  <c:v>1.6E-2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2.1000000000000001E-2</c:v>
                </c:pt>
                <c:pt idx="28">
                  <c:v>2.1000000000000001E-2</c:v>
                </c:pt>
                <c:pt idx="29">
                  <c:v>2.1000000000000001E-2</c:v>
                </c:pt>
              </c:numCache>
            </c:numRef>
          </c:val>
          <c:smooth val="0"/>
        </c:ser>
        <c:ser>
          <c:idx val="6"/>
          <c:order val="6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SEMIA'!$D$91:$AG$91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0.02</c:v>
                </c:pt>
                <c:pt idx="28">
                  <c:v>0.02</c:v>
                </c:pt>
                <c:pt idx="29">
                  <c:v>0.02</c:v>
                </c:pt>
              </c:numCache>
            </c:numRef>
          </c:val>
          <c:smooth val="0"/>
        </c:ser>
        <c:ser>
          <c:idx val="7"/>
          <c:order val="7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SEMIA'!$D$92:$AG$92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2.1000000000000001E-2</c:v>
                </c:pt>
                <c:pt idx="8">
                  <c:v>2.1000000000000001E-2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1.4999999999999999E-2</c:v>
                </c:pt>
                <c:pt idx="28">
                  <c:v>1.4999999999999999E-2</c:v>
                </c:pt>
                <c:pt idx="29">
                  <c:v>1.4999999999999999E-2</c:v>
                </c:pt>
              </c:numCache>
            </c:numRef>
          </c:val>
          <c:smooth val="0"/>
        </c:ser>
        <c:ser>
          <c:idx val="8"/>
          <c:order val="8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SEMIA'!$D$93:$AG$93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1.6E-2</c:v>
                </c:pt>
                <c:pt idx="28">
                  <c:v>1.6E-2</c:v>
                </c:pt>
                <c:pt idx="29">
                  <c:v>1.6E-2</c:v>
                </c:pt>
              </c:numCache>
            </c:numRef>
          </c:val>
          <c:smooth val="0"/>
        </c:ser>
        <c:ser>
          <c:idx val="9"/>
          <c:order val="9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SEMIA'!$D$94:$AG$94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3.4000000000000002E-2</c:v>
                </c:pt>
                <c:pt idx="28">
                  <c:v>3.4000000000000002E-2</c:v>
                </c:pt>
                <c:pt idx="29">
                  <c:v>3.4000000000000002E-2</c:v>
                </c:pt>
              </c:numCache>
            </c:numRef>
          </c:val>
          <c:smooth val="0"/>
        </c:ser>
        <c:ser>
          <c:idx val="10"/>
          <c:order val="10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SEMIA'!$D$95:$AG$95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1.9E-2</c:v>
                </c:pt>
                <c:pt idx="8">
                  <c:v>1.9E-2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1.7999999999999999E-2</c:v>
                </c:pt>
                <c:pt idx="28">
                  <c:v>1.7999999999999999E-2</c:v>
                </c:pt>
                <c:pt idx="29">
                  <c:v>1.7999999999999999E-2</c:v>
                </c:pt>
              </c:numCache>
            </c:numRef>
          </c:val>
          <c:smooth val="0"/>
        </c:ser>
        <c:ser>
          <c:idx val="11"/>
          <c:order val="11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SEMIA'!$D$96:$AG$96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0.01</c:v>
                </c:pt>
                <c:pt idx="28">
                  <c:v>0.01</c:v>
                </c:pt>
                <c:pt idx="29">
                  <c:v>0.01</c:v>
                </c:pt>
              </c:numCache>
            </c:numRef>
          </c:val>
          <c:smooth val="0"/>
        </c:ser>
        <c:ser>
          <c:idx val="12"/>
          <c:order val="12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SEMIA'!$D$97:$AG$97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2.5000000000000001E-2</c:v>
                </c:pt>
                <c:pt idx="8">
                  <c:v>2.5000000000000001E-2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4.4999999999999998E-2</c:v>
                </c:pt>
                <c:pt idx="28">
                  <c:v>4.4999999999999998E-2</c:v>
                </c:pt>
                <c:pt idx="29">
                  <c:v>4.4999999999999998E-2</c:v>
                </c:pt>
              </c:numCache>
            </c:numRef>
          </c:val>
          <c:smooth val="0"/>
        </c:ser>
        <c:ser>
          <c:idx val="13"/>
          <c:order val="13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SEMIA'!$D$98:$AG$98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1.7999999999999999E-2</c:v>
                </c:pt>
                <c:pt idx="8">
                  <c:v>1.7999999999999999E-2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3.1E-2</c:v>
                </c:pt>
                <c:pt idx="28">
                  <c:v>3.1E-2</c:v>
                </c:pt>
                <c:pt idx="29">
                  <c:v>3.1E-2</c:v>
                </c:pt>
              </c:numCache>
            </c:numRef>
          </c:val>
          <c:smooth val="0"/>
        </c:ser>
        <c:ser>
          <c:idx val="14"/>
          <c:order val="14"/>
          <c:marker>
            <c:symbol val="none"/>
          </c:marker>
          <c:cat>
            <c:numRef>
              <c:f>'RIEPILOGO MONITORAGGI SEMIA'!$D$84:$AG$84</c:f>
              <c:numCache>
                <c:formatCode>m/d/yyyy</c:formatCode>
                <c:ptCount val="30"/>
                <c:pt idx="0">
                  <c:v>42907</c:v>
                </c:pt>
                <c:pt idx="1">
                  <c:v>42922</c:v>
                </c:pt>
                <c:pt idx="2">
                  <c:v>42935</c:v>
                </c:pt>
                <c:pt idx="3">
                  <c:v>42956</c:v>
                </c:pt>
                <c:pt idx="4">
                  <c:v>42970</c:v>
                </c:pt>
                <c:pt idx="5">
                  <c:v>42991</c:v>
                </c:pt>
                <c:pt idx="6">
                  <c:v>43005</c:v>
                </c:pt>
                <c:pt idx="7">
                  <c:v>43019</c:v>
                </c:pt>
                <c:pt idx="8">
                  <c:v>43033</c:v>
                </c:pt>
                <c:pt idx="9">
                  <c:v>43047</c:v>
                </c:pt>
                <c:pt idx="10">
                  <c:v>43061</c:v>
                </c:pt>
                <c:pt idx="11">
                  <c:v>43075</c:v>
                </c:pt>
                <c:pt idx="12">
                  <c:v>43089</c:v>
                </c:pt>
                <c:pt idx="13">
                  <c:v>43103</c:v>
                </c:pt>
                <c:pt idx="14">
                  <c:v>43117</c:v>
                </c:pt>
                <c:pt idx="15">
                  <c:v>43131</c:v>
                </c:pt>
                <c:pt idx="16">
                  <c:v>43145</c:v>
                </c:pt>
                <c:pt idx="17">
                  <c:v>43159</c:v>
                </c:pt>
                <c:pt idx="18">
                  <c:v>43173</c:v>
                </c:pt>
                <c:pt idx="19">
                  <c:v>43187</c:v>
                </c:pt>
                <c:pt idx="20">
                  <c:v>43201</c:v>
                </c:pt>
                <c:pt idx="21">
                  <c:v>43214</c:v>
                </c:pt>
                <c:pt idx="22">
                  <c:v>43229</c:v>
                </c:pt>
                <c:pt idx="23">
                  <c:v>43243</c:v>
                </c:pt>
                <c:pt idx="24">
                  <c:v>43257</c:v>
                </c:pt>
                <c:pt idx="25">
                  <c:v>43271</c:v>
                </c:pt>
                <c:pt idx="26">
                  <c:v>43285</c:v>
                </c:pt>
                <c:pt idx="27">
                  <c:v>43299</c:v>
                </c:pt>
                <c:pt idx="28">
                  <c:v>43313</c:v>
                </c:pt>
                <c:pt idx="29">
                  <c:v>43335</c:v>
                </c:pt>
              </c:numCache>
            </c:numRef>
          </c:cat>
          <c:val>
            <c:numRef>
              <c:f>'RIEPILOGO MONITORAGGI SEMIA'!$D$99:$AG$99</c:f>
              <c:numCache>
                <c:formatCode>0.00%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1.0999999999999999E-2</c:v>
                </c:pt>
                <c:pt idx="28">
                  <c:v>1.0999999999999999E-2</c:v>
                </c:pt>
                <c:pt idx="29">
                  <c:v>1.0999999999999999E-2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8454944"/>
        <c:axId val="188455504"/>
      </c:lineChart>
      <c:dateAx>
        <c:axId val="188454944"/>
        <c:scaling>
          <c:orientation val="minMax"/>
          <c:max val="43341"/>
          <c:min val="42907"/>
        </c:scaling>
        <c:delete val="0"/>
        <c:axPos val="b"/>
        <c:numFmt formatCode="m/d/yyyy" sourceLinked="1"/>
        <c:majorTickMark val="out"/>
        <c:minorTickMark val="none"/>
        <c:tickLblPos val="nextTo"/>
        <c:crossAx val="188455504"/>
        <c:crosses val="autoZero"/>
        <c:auto val="1"/>
        <c:lblOffset val="100"/>
        <c:baseTimeUnit val="days"/>
        <c:majorUnit val="1"/>
        <c:majorTimeUnit val="months"/>
      </c:dateAx>
      <c:valAx>
        <c:axId val="188455504"/>
        <c:scaling>
          <c:orientation val="minMax"/>
          <c:max val="5.000000000000001E-2"/>
          <c:min val="0"/>
        </c:scaling>
        <c:delete val="0"/>
        <c:axPos val="l"/>
        <c:majorGridlines/>
        <c:numFmt formatCode="0.0%" sourceLinked="0"/>
        <c:majorTickMark val="out"/>
        <c:minorTickMark val="none"/>
        <c:tickLblPos val="nextTo"/>
        <c:crossAx val="1884549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28/09/2018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>
          <a:xfrm>
            <a:off x="263709" y="4996355"/>
            <a:ext cx="22161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/>
              <a:t>Responsabile scientifico</a:t>
            </a:r>
          </a:p>
          <a:p>
            <a:pPr algn="ctr"/>
            <a:endParaRPr lang="it-IT" sz="1600" b="1" dirty="0" smtClean="0"/>
          </a:p>
          <a:p>
            <a:pPr algn="ctr"/>
            <a:r>
              <a:rPr lang="it-IT" sz="1600" b="1" dirty="0" smtClean="0"/>
              <a:t>Prof. Andrea Vannini</a:t>
            </a:r>
            <a:endParaRPr lang="it-IT" sz="1600" b="1" dirty="0"/>
          </a:p>
        </p:txBody>
      </p:sp>
      <p:sp>
        <p:nvSpPr>
          <p:cNvPr id="13" name="Rettangolo 12"/>
          <p:cNvSpPr/>
          <p:nvPr/>
        </p:nvSpPr>
        <p:spPr>
          <a:xfrm>
            <a:off x="6322792" y="4971340"/>
            <a:ext cx="257903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/>
              <a:t>Tecnici incaricati</a:t>
            </a:r>
          </a:p>
          <a:p>
            <a:pPr algn="ctr"/>
            <a:endParaRPr lang="it-IT" sz="1600" b="1" dirty="0" smtClean="0"/>
          </a:p>
          <a:p>
            <a:pPr algn="ctr"/>
            <a:r>
              <a:rPr lang="it-IT" sz="1600" b="1" dirty="0" smtClean="0"/>
              <a:t>Dott. </a:t>
            </a:r>
            <a:r>
              <a:rPr lang="it-IT" sz="1600" b="1" dirty="0" err="1" smtClean="0"/>
              <a:t>Agr</a:t>
            </a:r>
            <a:r>
              <a:rPr lang="it-IT" sz="1600" b="1" dirty="0" smtClean="0"/>
              <a:t>. Roberto Reda</a:t>
            </a:r>
          </a:p>
          <a:p>
            <a:pPr algn="ctr"/>
            <a:r>
              <a:rPr lang="it-IT" sz="1600" b="1" dirty="0" smtClean="0"/>
              <a:t>Dott. </a:t>
            </a:r>
            <a:r>
              <a:rPr lang="it-IT" sz="1600" b="1" dirty="0" err="1" smtClean="0"/>
              <a:t>Agr</a:t>
            </a:r>
            <a:r>
              <a:rPr lang="it-IT" sz="1600" b="1" dirty="0" smtClean="0"/>
              <a:t>. Gianfranco Mastri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186959" y="6226940"/>
            <a:ext cx="27886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/>
              <a:t>OL.MA - Grosseto, 28/09/2018</a:t>
            </a:r>
            <a:endParaRPr lang="it-IT" sz="1600" b="1" dirty="0"/>
          </a:p>
        </p:txBody>
      </p:sp>
      <p:grpSp>
        <p:nvGrpSpPr>
          <p:cNvPr id="10" name="Gruppo 9"/>
          <p:cNvGrpSpPr/>
          <p:nvPr/>
        </p:nvGrpSpPr>
        <p:grpSpPr>
          <a:xfrm>
            <a:off x="263709" y="289395"/>
            <a:ext cx="8645124" cy="2263560"/>
            <a:chOff x="263709" y="289395"/>
            <a:chExt cx="8645124" cy="2263560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6749" y="289395"/>
              <a:ext cx="1481366" cy="954000"/>
            </a:xfrm>
            <a:prstGeom prst="rect">
              <a:avLst/>
            </a:prstGeom>
          </p:spPr>
        </p:pic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198" y="310120"/>
              <a:ext cx="954000" cy="954000"/>
            </a:xfrm>
            <a:prstGeom prst="rect">
              <a:avLst/>
            </a:prstGeom>
          </p:spPr>
        </p:pic>
        <p:pic>
          <p:nvPicPr>
            <p:cNvPr id="7" name="Immagine 6" descr="itali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991" y="310120"/>
              <a:ext cx="845850" cy="954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272961" y="1475737"/>
              <a:ext cx="863587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600" b="1" dirty="0"/>
                <a:t>Reg. (UE) n.1305/2013 - Programma di sviluppo rurale 2014/2020 della Regione </a:t>
              </a:r>
              <a:r>
                <a:rPr lang="it-IT" sz="1600" b="1" dirty="0" smtClean="0"/>
                <a:t>Toscana </a:t>
              </a:r>
            </a:p>
            <a:p>
              <a:pPr algn="ctr"/>
              <a:r>
                <a:rPr lang="it-IT" sz="1600" b="1" dirty="0" smtClean="0"/>
                <a:t>Misura </a:t>
              </a:r>
              <a:r>
                <a:rPr lang="it-IT" sz="1600" b="1" dirty="0"/>
                <a:t>16.2 - Progettazione Integrata di </a:t>
              </a:r>
              <a:r>
                <a:rPr lang="it-IT" sz="1600" b="1" dirty="0" smtClean="0"/>
                <a:t>Filiera</a:t>
              </a:r>
            </a:p>
            <a:p>
              <a:pPr algn="ctr"/>
              <a:r>
                <a:rPr lang="it-IT" sz="1600" b="1" dirty="0" smtClean="0"/>
                <a:t>Progetto </a:t>
              </a:r>
              <a:r>
                <a:rPr lang="it-IT" sz="1600" b="1" dirty="0"/>
                <a:t>SEMIA - Indirizzi di Sanità, Sostenibilità ed Eccellenza della </a:t>
              </a:r>
              <a:r>
                <a:rPr lang="it-IT" sz="1600" b="1" dirty="0" smtClean="0"/>
                <a:t>olivicoltura </a:t>
              </a:r>
              <a:r>
                <a:rPr lang="it-IT" sz="1600" b="1" dirty="0" err="1" smtClean="0"/>
                <a:t>MedIterraneA</a:t>
              </a:r>
              <a:endParaRPr lang="it-IT" sz="1600" b="1" dirty="0"/>
            </a:p>
            <a:p>
              <a:pPr algn="ctr"/>
              <a:r>
                <a:rPr lang="it-IT" sz="1600" b="1" dirty="0" smtClean="0"/>
                <a:t>    </a:t>
              </a:r>
              <a:r>
                <a:rPr lang="it-IT" sz="1600" b="1" dirty="0"/>
                <a:t>			</a:t>
              </a:r>
            </a:p>
          </p:txBody>
        </p:sp>
        <p:grpSp>
          <p:nvGrpSpPr>
            <p:cNvPr id="8" name="Gruppo 7"/>
            <p:cNvGrpSpPr/>
            <p:nvPr/>
          </p:nvGrpSpPr>
          <p:grpSpPr>
            <a:xfrm>
              <a:off x="263709" y="291014"/>
              <a:ext cx="1479558" cy="1284709"/>
              <a:chOff x="263709" y="291014"/>
              <a:chExt cx="1479558" cy="1284709"/>
            </a:xfrm>
          </p:grpSpPr>
          <p:pic>
            <p:nvPicPr>
              <p:cNvPr id="5" name="Immagine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600" y="291014"/>
                <a:ext cx="1466667" cy="952381"/>
              </a:xfrm>
              <a:prstGeom prst="rect">
                <a:avLst/>
              </a:prstGeom>
            </p:spPr>
          </p:pic>
          <p:sp>
            <p:nvSpPr>
              <p:cNvPr id="4" name="Rettangolo 3"/>
              <p:cNvSpPr/>
              <p:nvPr/>
            </p:nvSpPr>
            <p:spPr>
              <a:xfrm>
                <a:off x="263709" y="1206391"/>
                <a:ext cx="14795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600" b="1" dirty="0"/>
                  <a:t>Fondo europeo agricolo per lo sviluppo rurale: l’Europa investe nelle zone rurali</a:t>
                </a:r>
              </a:p>
              <a:p>
                <a:pPr algn="just"/>
                <a:endParaRPr lang="it-IT" sz="600" b="1" dirty="0"/>
              </a:p>
            </p:txBody>
          </p:sp>
        </p:grp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42024" y="311057"/>
              <a:ext cx="2747520" cy="954000"/>
            </a:xfrm>
            <a:prstGeom prst="rect">
              <a:avLst/>
            </a:prstGeom>
          </p:spPr>
        </p:pic>
      </p:grpSp>
      <p:graphicFrame>
        <p:nvGraphicFramePr>
          <p:cNvPr id="16" name="Tabel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334861"/>
              </p:ext>
            </p:extLst>
          </p:nvPr>
        </p:nvGraphicFramePr>
        <p:xfrm>
          <a:off x="313899" y="2460004"/>
          <a:ext cx="8570794" cy="20220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70794"/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400" kern="50" dirty="0">
                          <a:solidFill>
                            <a:schemeClr val="tx1"/>
                          </a:solidFill>
                          <a:effectLst/>
                        </a:rPr>
                        <a:t>Obiettivo specifico 1.1: modellistica fitosanitaria</a:t>
                      </a:r>
                      <a:endParaRPr lang="it-IT" sz="3600" kern="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2000" kern="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kern="5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Azione 3. Elaborazione di protocolli rapidi di monitoraggio e diagnosi fitosanitaria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2000" kern="50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kern="5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Azione 4. Campagne di rilievo territoriale di dati fitosanitari</a:t>
                      </a:r>
                      <a:endParaRPr lang="it-IT" sz="2000" kern="50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216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91742" y="290680"/>
            <a:ext cx="85605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/>
              <a:t>CICLOCONIO O OCCHIO DI PAVONE</a:t>
            </a:r>
            <a:endParaRPr lang="it-IT" sz="2400" b="1" i="1" dirty="0"/>
          </a:p>
          <a:p>
            <a:pPr algn="ctr"/>
            <a:r>
              <a:rPr lang="it-IT" sz="2400" b="1" i="1" dirty="0" err="1" smtClean="0"/>
              <a:t>Spilocaea</a:t>
            </a:r>
            <a:r>
              <a:rPr lang="it-IT" sz="2400" b="1" i="1" dirty="0" smtClean="0"/>
              <a:t> </a:t>
            </a:r>
            <a:r>
              <a:rPr lang="it-IT" sz="2400" b="1" i="1" dirty="0" err="1" smtClean="0"/>
              <a:t>oleagina</a:t>
            </a:r>
            <a:r>
              <a:rPr lang="it-IT" sz="2400" b="1" i="1" dirty="0" smtClean="0"/>
              <a:t> </a:t>
            </a:r>
            <a:r>
              <a:rPr lang="it-IT" sz="2400" b="1" dirty="0" smtClean="0"/>
              <a:t>o </a:t>
            </a:r>
            <a:r>
              <a:rPr lang="it-IT" sz="2400" b="1" i="1" dirty="0" err="1" smtClean="0"/>
              <a:t>Fusicladium</a:t>
            </a:r>
            <a:r>
              <a:rPr lang="it-IT" sz="2400" b="1" i="1" dirty="0" smtClean="0"/>
              <a:t> </a:t>
            </a:r>
            <a:r>
              <a:rPr lang="it-IT" sz="2400" b="1" i="1" dirty="0" err="1" smtClean="0"/>
              <a:t>oleaginum</a:t>
            </a:r>
            <a:endParaRPr lang="it-IT" sz="2400" b="1" i="1" dirty="0"/>
          </a:p>
        </p:txBody>
      </p:sp>
      <p:sp>
        <p:nvSpPr>
          <p:cNvPr id="4" name="Rettangolo 3"/>
          <p:cNvSpPr/>
          <p:nvPr/>
        </p:nvSpPr>
        <p:spPr>
          <a:xfrm>
            <a:off x="291742" y="1290175"/>
            <a:ext cx="8606598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Malattia fungina molto diffusa e presente in tutti gli areali di coltivazione dell’olivo</a:t>
            </a:r>
          </a:p>
          <a:p>
            <a:pPr algn="just"/>
            <a:endParaRPr lang="it-IT" b="1" dirty="0"/>
          </a:p>
          <a:p>
            <a:pPr algn="just"/>
            <a:r>
              <a:rPr lang="it-IT" b="1" dirty="0" smtClean="0"/>
              <a:t>Si può manifestare in forma più o meno grave in relazione a:</a:t>
            </a:r>
          </a:p>
          <a:p>
            <a:pPr algn="just"/>
            <a:endParaRPr lang="it-IT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/>
              <a:t>Suscettibilità varietale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/>
              <a:t>Condizioni pedo-climatiche dell’oliveto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/>
              <a:t>Condizioni vegetative delle piante</a:t>
            </a:r>
          </a:p>
          <a:p>
            <a:pPr algn="just"/>
            <a:endParaRPr lang="it-IT" b="1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896" y="2270959"/>
            <a:ext cx="3240000" cy="432000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90" y="3890959"/>
            <a:ext cx="3600000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9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18363" y="79561"/>
            <a:ext cx="866632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Può colpire tutti gli organi verdi, ma soprattutto le foglie nella pagina superiore dove si manifestano delle macchie più o meno circolari isolate o riunite in gruppi. Tali macchie sono di colore bruno verde costituite da anelli concentrici circondati all’esterno da un alone giallastro</a:t>
            </a:r>
          </a:p>
        </p:txBody>
      </p:sp>
    </p:spTree>
    <p:extLst>
      <p:ext uri="{BB962C8B-B14F-4D97-AF65-F5344CB8AC3E}">
        <p14:creationId xmlns:p14="http://schemas.microsoft.com/office/powerpoint/2010/main" val="29147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18364" y="77546"/>
            <a:ext cx="8707272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Condizioni ambientali necessarie per il suo sviluppo sono</a:t>
            </a:r>
            <a:r>
              <a:rPr lang="it-IT" b="1" dirty="0" smtClean="0"/>
              <a:t>:</a:t>
            </a:r>
          </a:p>
          <a:p>
            <a:pPr algn="just"/>
            <a:endParaRPr lang="it-IT" sz="10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elevate percentuali di umidità </a:t>
            </a:r>
            <a:r>
              <a:rPr lang="it-IT" b="1" dirty="0" smtClean="0"/>
              <a:t>relativa</a:t>
            </a:r>
            <a:endParaRPr lang="it-IT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temperature comprese tra 10 </a:t>
            </a:r>
            <a:r>
              <a:rPr lang="it-IT" b="1" dirty="0" smtClean="0"/>
              <a:t>e 20°C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800" b="1" dirty="0" smtClean="0"/>
          </a:p>
          <a:p>
            <a:pPr algn="just"/>
            <a:r>
              <a:rPr lang="it-IT" b="1" dirty="0"/>
              <a:t>c</a:t>
            </a:r>
            <a:r>
              <a:rPr lang="it-IT" b="1" dirty="0" smtClean="0"/>
              <a:t>he di solito si verificano in primavera ed in autunno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12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59307" y="794807"/>
            <a:ext cx="8434317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E’ necessaria una prolungata bagnatura fogliare (almeno 10 ore) per la penetrazione attiva nei tessuti verdi dell’olivo (optimum di germinazione 18-20°C, optimum di formazione delle strutture di penetrazione – </a:t>
            </a:r>
            <a:r>
              <a:rPr lang="it-IT" b="1" dirty="0" err="1"/>
              <a:t>appressorio</a:t>
            </a:r>
            <a:r>
              <a:rPr lang="it-IT" b="1" dirty="0"/>
              <a:t> - 15°C</a:t>
            </a:r>
            <a:r>
              <a:rPr lang="it-IT" b="1" dirty="0" smtClean="0"/>
              <a:t>).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259307" y="5515430"/>
            <a:ext cx="8652681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La </a:t>
            </a:r>
            <a:r>
              <a:rPr lang="it-IT" b="1" dirty="0"/>
              <a:t>durata del periodo d’incubazione della malattia può variare da 15 giorni, in condizioni favorevoli, a 3/5 mesi (stasi estiva o invernale)</a:t>
            </a:r>
          </a:p>
        </p:txBody>
      </p:sp>
    </p:spTree>
    <p:extLst>
      <p:ext uri="{BB962C8B-B14F-4D97-AF65-F5344CB8AC3E}">
        <p14:creationId xmlns:p14="http://schemas.microsoft.com/office/powerpoint/2010/main" val="156947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86603" y="6066902"/>
            <a:ext cx="861173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I danni maggiori si verificano negli oliveti poco ventilati, con chiome troppo fitte e/o eccessi di concimazioni azotate. </a:t>
            </a:r>
            <a:endParaRPr lang="it-IT" b="1" dirty="0" smtClean="0"/>
          </a:p>
        </p:txBody>
      </p:sp>
    </p:spTree>
    <p:extLst>
      <p:ext uri="{BB962C8B-B14F-4D97-AF65-F5344CB8AC3E}">
        <p14:creationId xmlns:p14="http://schemas.microsoft.com/office/powerpoint/2010/main" val="364035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0" y="791575"/>
            <a:ext cx="4500000" cy="6000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33" y="805224"/>
            <a:ext cx="4500000" cy="6000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313899" y="69954"/>
            <a:ext cx="8570794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I conidi</a:t>
            </a:r>
            <a:r>
              <a:rPr lang="it-IT" b="1" dirty="0"/>
              <a:t>, pur essendo “dry </a:t>
            </a:r>
            <a:r>
              <a:rPr lang="it-IT" b="1" dirty="0" err="1"/>
              <a:t>spores</a:t>
            </a:r>
            <a:r>
              <a:rPr lang="it-IT" b="1" dirty="0"/>
              <a:t>” (conidi secchi), vengono disseminati soltanto dalla pioggia (water </a:t>
            </a:r>
            <a:r>
              <a:rPr lang="it-IT" b="1" dirty="0" err="1"/>
              <a:t>borne</a:t>
            </a:r>
            <a:r>
              <a:rPr lang="it-IT" b="1" dirty="0"/>
              <a:t>), ciò spiega anche la presenza di un maggior numero di foglie colpite nella parte bassa della chioma</a:t>
            </a:r>
          </a:p>
        </p:txBody>
      </p:sp>
    </p:spTree>
    <p:extLst>
      <p:ext uri="{BB962C8B-B14F-4D97-AF65-F5344CB8AC3E}">
        <p14:creationId xmlns:p14="http://schemas.microsoft.com/office/powerpoint/2010/main" val="23760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245659" y="143593"/>
            <a:ext cx="8666329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Il danno alla pianta si realizza attraverso tre vie: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f</a:t>
            </a:r>
            <a:r>
              <a:rPr lang="it-IT" b="1" dirty="0" smtClean="0"/>
              <a:t>illoptosi </a:t>
            </a:r>
            <a:r>
              <a:rPr lang="it-IT" b="1" dirty="0"/>
              <a:t>anticipata, con conseguente riduzione della superficie assimilante, scarsa fioritura e </a:t>
            </a:r>
            <a:r>
              <a:rPr lang="it-IT" b="1" dirty="0" smtClean="0"/>
              <a:t>allegagione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m</a:t>
            </a:r>
            <a:r>
              <a:rPr lang="it-IT" b="1" dirty="0" smtClean="0"/>
              <a:t>aggiore </a:t>
            </a:r>
            <a:r>
              <a:rPr lang="it-IT" b="1" dirty="0"/>
              <a:t>traspirazione, maggiore consumo di sostanza organica e ridotta fotosintesi delle foglie </a:t>
            </a:r>
            <a:r>
              <a:rPr lang="it-IT" b="1" dirty="0" smtClean="0"/>
              <a:t>colpite </a:t>
            </a:r>
            <a:endParaRPr lang="it-IT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r</a:t>
            </a:r>
            <a:r>
              <a:rPr lang="it-IT" b="1" dirty="0" smtClean="0"/>
              <a:t>iduzione </a:t>
            </a:r>
            <a:r>
              <a:rPr lang="it-IT" b="1" dirty="0"/>
              <a:t>della funzionalità del floema del picciolo delle foglie colpite, con conseguente scarsa migrazione degli elaborati dalle foglie ai </a:t>
            </a:r>
            <a:r>
              <a:rPr lang="it-IT" b="1" dirty="0" smtClean="0"/>
              <a:t>rami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79762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91742" y="290680"/>
            <a:ext cx="85605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/>
              <a:t>LEBBRA o ANTRACNOSI</a:t>
            </a:r>
            <a:endParaRPr lang="it-IT" sz="2400" b="1" i="1" dirty="0"/>
          </a:p>
          <a:p>
            <a:pPr algn="ctr"/>
            <a:r>
              <a:rPr lang="it-IT" sz="2400" b="1" i="1" dirty="0" err="1" smtClean="0"/>
              <a:t>Colletotricum</a:t>
            </a:r>
            <a:r>
              <a:rPr lang="it-IT" sz="2400" b="1" i="1" dirty="0" smtClean="0"/>
              <a:t> </a:t>
            </a:r>
            <a:r>
              <a:rPr lang="it-IT" sz="2400" b="1" i="1" dirty="0" err="1" smtClean="0"/>
              <a:t>gloesporioides</a:t>
            </a:r>
            <a:r>
              <a:rPr lang="it-IT" sz="2400" b="1" i="1" dirty="0" smtClean="0"/>
              <a:t> (sin. </a:t>
            </a:r>
            <a:r>
              <a:rPr lang="it-IT" sz="2400" b="1" i="1" dirty="0" err="1"/>
              <a:t>Gloeosporium</a:t>
            </a:r>
            <a:r>
              <a:rPr lang="it-IT" sz="2400" b="1" i="1" dirty="0"/>
              <a:t> </a:t>
            </a:r>
            <a:r>
              <a:rPr lang="it-IT" sz="2400" b="1" i="1" dirty="0" err="1" smtClean="0"/>
              <a:t>olivarum</a:t>
            </a:r>
            <a:r>
              <a:rPr lang="it-IT" sz="2400" b="1" i="1" dirty="0" smtClean="0"/>
              <a:t>),</a:t>
            </a:r>
            <a:r>
              <a:rPr lang="it-IT" sz="2400" dirty="0" smtClean="0"/>
              <a:t> </a:t>
            </a:r>
            <a:r>
              <a:rPr lang="it-IT" sz="2400" b="1" i="1" dirty="0" err="1" smtClean="0"/>
              <a:t>Colletotricum</a:t>
            </a:r>
            <a:r>
              <a:rPr lang="it-IT" sz="2400" b="1" i="1" dirty="0" smtClean="0"/>
              <a:t> </a:t>
            </a:r>
            <a:r>
              <a:rPr lang="it-IT" sz="2400" b="1" i="1" dirty="0" err="1" smtClean="0"/>
              <a:t>acutatum</a:t>
            </a:r>
            <a:endParaRPr lang="it-IT" sz="2400" b="1" i="1" dirty="0"/>
          </a:p>
        </p:txBody>
      </p:sp>
      <p:sp>
        <p:nvSpPr>
          <p:cNvPr id="3" name="Rettangolo 2"/>
          <p:cNvSpPr/>
          <p:nvPr/>
        </p:nvSpPr>
        <p:spPr>
          <a:xfrm>
            <a:off x="291741" y="1508039"/>
            <a:ext cx="85605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L’infezione primaria avviene </a:t>
            </a:r>
            <a:r>
              <a:rPr lang="it-IT" b="1" dirty="0" smtClean="0"/>
              <a:t>in primavera </a:t>
            </a:r>
            <a:r>
              <a:rPr lang="it-IT" b="1" dirty="0"/>
              <a:t>attraverso </a:t>
            </a:r>
            <a:r>
              <a:rPr lang="it-IT" b="1" dirty="0" smtClean="0"/>
              <a:t>vie d’accesso </a:t>
            </a:r>
            <a:r>
              <a:rPr lang="it-IT" b="1" dirty="0"/>
              <a:t>naturali (stomi </a:t>
            </a:r>
            <a:r>
              <a:rPr lang="it-IT" b="1" dirty="0" smtClean="0"/>
              <a:t>e lenticelle</a:t>
            </a:r>
            <a:r>
              <a:rPr lang="it-IT" b="1" dirty="0"/>
              <a:t>) o </a:t>
            </a:r>
            <a:r>
              <a:rPr lang="it-IT" b="1" dirty="0" smtClean="0"/>
              <a:t>accidentali (</a:t>
            </a:r>
            <a:r>
              <a:rPr lang="it-IT" b="1" dirty="0" err="1" smtClean="0"/>
              <a:t>microferite</a:t>
            </a:r>
            <a:r>
              <a:rPr lang="it-IT" b="1" dirty="0" smtClean="0"/>
              <a:t>, punture </a:t>
            </a:r>
            <a:r>
              <a:rPr lang="it-IT" b="1" dirty="0"/>
              <a:t>da </a:t>
            </a:r>
            <a:r>
              <a:rPr lang="it-IT" b="1" dirty="0" smtClean="0"/>
              <a:t>insetti).</a:t>
            </a:r>
          </a:p>
          <a:p>
            <a:pPr algn="just"/>
            <a:endParaRPr lang="it-IT" b="1" dirty="0"/>
          </a:p>
          <a:p>
            <a:pPr algn="just"/>
            <a:r>
              <a:rPr lang="it-IT" b="1" dirty="0" smtClean="0"/>
              <a:t>Tuttavia </a:t>
            </a:r>
            <a:r>
              <a:rPr lang="it-IT" b="1" dirty="0"/>
              <a:t>non si </a:t>
            </a:r>
            <a:r>
              <a:rPr lang="it-IT" b="1" dirty="0" smtClean="0"/>
              <a:t>osservano sintomatologie </a:t>
            </a:r>
            <a:r>
              <a:rPr lang="it-IT" b="1" dirty="0"/>
              <a:t>evidenti </a:t>
            </a:r>
            <a:r>
              <a:rPr lang="it-IT" b="1" dirty="0" smtClean="0"/>
              <a:t>fino </a:t>
            </a:r>
            <a:r>
              <a:rPr lang="it-IT" b="1" dirty="0"/>
              <a:t>all’autunno, </a:t>
            </a:r>
            <a:r>
              <a:rPr lang="it-IT" b="1" dirty="0" smtClean="0"/>
              <a:t>cosicché </a:t>
            </a:r>
            <a:r>
              <a:rPr lang="it-IT" b="1" dirty="0"/>
              <a:t>le </a:t>
            </a:r>
            <a:r>
              <a:rPr lang="it-IT" b="1" dirty="0" smtClean="0"/>
              <a:t>stesse rimangono </a:t>
            </a:r>
            <a:r>
              <a:rPr lang="it-IT" b="1" dirty="0"/>
              <a:t>praticamente “</a:t>
            </a:r>
            <a:r>
              <a:rPr lang="it-IT" b="1" dirty="0" smtClean="0"/>
              <a:t>latenti” per </a:t>
            </a:r>
            <a:r>
              <a:rPr lang="it-IT" b="1" dirty="0"/>
              <a:t>tutto il periodo </a:t>
            </a:r>
            <a:r>
              <a:rPr lang="it-IT" b="1" dirty="0" smtClean="0"/>
              <a:t>vegetativo.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4644666" y="3169923"/>
            <a:ext cx="42075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La temperatura </a:t>
            </a:r>
            <a:r>
              <a:rPr lang="it-IT" b="1" dirty="0"/>
              <a:t>che favorisce l'infezione va </a:t>
            </a:r>
            <a:r>
              <a:rPr lang="it-IT" b="1" dirty="0" smtClean="0"/>
              <a:t>dai 16 ai 25 </a:t>
            </a:r>
            <a:r>
              <a:rPr lang="it-IT" b="1" dirty="0"/>
              <a:t>°C, con un "optimum" di 22-24.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41" y="3169923"/>
            <a:ext cx="43529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1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45660" y="418740"/>
            <a:ext cx="8666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Il sintomo più caratteristico ed evidente è, però, quello che si osserva sulle drupe nel </a:t>
            </a:r>
            <a:r>
              <a:rPr lang="it-IT" b="1" dirty="0" smtClean="0"/>
              <a:t>periodo autunnale</a:t>
            </a:r>
            <a:r>
              <a:rPr lang="it-IT" b="1" dirty="0"/>
              <a:t>. Sui frutti, già a partire dall’invaiatura, la malattia si manifesta con maculature brune, </a:t>
            </a:r>
            <a:r>
              <a:rPr lang="it-IT" b="1" dirty="0" smtClean="0"/>
              <a:t>che si </a:t>
            </a:r>
            <a:r>
              <a:rPr lang="it-IT" b="1" dirty="0"/>
              <a:t>sviluppano generalmente a partire dal </a:t>
            </a:r>
            <a:r>
              <a:rPr lang="it-IT" b="1" dirty="0" smtClean="0"/>
              <a:t>picciolo, che poi si estendono fino ad occupare tutto il frutto</a:t>
            </a:r>
            <a:endParaRPr lang="it-IT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r="37803"/>
          <a:stretch/>
        </p:blipFill>
        <p:spPr>
          <a:xfrm>
            <a:off x="245660" y="2005085"/>
            <a:ext cx="4233274" cy="360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 l="19961" r="2585"/>
          <a:stretch/>
        </p:blipFill>
        <p:spPr>
          <a:xfrm>
            <a:off x="4708478" y="2005085"/>
            <a:ext cx="420351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86603" y="1285630"/>
            <a:ext cx="85980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Per </a:t>
            </a:r>
            <a:r>
              <a:rPr lang="it-IT" b="1" dirty="0"/>
              <a:t>la </a:t>
            </a:r>
            <a:r>
              <a:rPr lang="it-IT" b="1" i="1" dirty="0" err="1">
                <a:solidFill>
                  <a:srgbClr val="FF0000"/>
                </a:solidFill>
              </a:rPr>
              <a:t>Spilocea</a:t>
            </a:r>
            <a:r>
              <a:rPr lang="it-IT" b="1" i="1" dirty="0">
                <a:solidFill>
                  <a:srgbClr val="FF0000"/>
                </a:solidFill>
              </a:rPr>
              <a:t> </a:t>
            </a:r>
            <a:r>
              <a:rPr lang="it-IT" b="1" i="1" dirty="0" err="1">
                <a:solidFill>
                  <a:srgbClr val="FF0000"/>
                </a:solidFill>
              </a:rPr>
              <a:t>oleaginea</a:t>
            </a:r>
            <a:r>
              <a:rPr lang="it-IT" b="1" dirty="0"/>
              <a:t>, soprattutto in caso di infezioni latenti, è stata effettuata una diagnosi precoce ottenuta immergendo un campione di foglie in una soluzione al 5% di </a:t>
            </a:r>
            <a:r>
              <a:rPr lang="it-IT" b="1" dirty="0" err="1"/>
              <a:t>NaOH</a:t>
            </a:r>
            <a:r>
              <a:rPr lang="it-IT" b="1" dirty="0"/>
              <a:t>, per circa 4 minuti, poi lavate con acqua corrente. </a:t>
            </a:r>
            <a:endParaRPr lang="it-IT" b="1" dirty="0" smtClean="0"/>
          </a:p>
          <a:p>
            <a:pPr algn="just"/>
            <a:endParaRPr lang="it-IT" b="1" dirty="0"/>
          </a:p>
          <a:p>
            <a:pPr algn="just"/>
            <a:r>
              <a:rPr lang="it-IT" b="1" dirty="0" smtClean="0"/>
              <a:t>La </a:t>
            </a:r>
            <a:r>
              <a:rPr lang="it-IT" b="1" dirty="0"/>
              <a:t>soluzione è stata utilizzata a temperatura ambiente per le foglie giovani e a 50 °C per quelle meno giovani. </a:t>
            </a:r>
            <a:endParaRPr lang="it-IT" b="1" dirty="0" smtClean="0"/>
          </a:p>
          <a:p>
            <a:pPr algn="just"/>
            <a:endParaRPr lang="it-IT" b="1" dirty="0"/>
          </a:p>
          <a:p>
            <a:pPr algn="just"/>
            <a:r>
              <a:rPr lang="it-IT" b="1" dirty="0" smtClean="0"/>
              <a:t>In </a:t>
            </a:r>
            <a:r>
              <a:rPr lang="it-IT" b="1" dirty="0"/>
              <a:t>questo modo sulla pagina superiore delle foglie, si sono evidenziate le piccole macchie circolari nerastre tipiche della fitopatia. </a:t>
            </a:r>
            <a:endParaRPr lang="it-IT" b="1" dirty="0" smtClean="0"/>
          </a:p>
          <a:p>
            <a:pPr algn="just"/>
            <a:endParaRPr lang="it-IT" b="1" dirty="0" smtClean="0"/>
          </a:p>
          <a:p>
            <a:pPr algn="just"/>
            <a:endParaRPr lang="it-IT" b="1" dirty="0" smtClean="0"/>
          </a:p>
          <a:p>
            <a:pPr algn="just"/>
            <a:endParaRPr lang="it-IT" b="1" dirty="0"/>
          </a:p>
          <a:p>
            <a:pPr algn="just"/>
            <a:r>
              <a:rPr lang="it-IT" b="1" dirty="0"/>
              <a:t>Per il</a:t>
            </a:r>
            <a:r>
              <a:rPr lang="it-IT" b="1" i="1" dirty="0"/>
              <a:t> </a:t>
            </a:r>
            <a:r>
              <a:rPr lang="it-IT" b="1" i="1" dirty="0" err="1">
                <a:solidFill>
                  <a:srgbClr val="FF0000"/>
                </a:solidFill>
              </a:rPr>
              <a:t>Colletotrichum</a:t>
            </a:r>
            <a:r>
              <a:rPr lang="it-IT" b="1" i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spp</a:t>
            </a:r>
            <a:r>
              <a:rPr lang="it-IT" b="1" dirty="0"/>
              <a:t>., sono stati effettuati campionamenti su materiale vegetale </a:t>
            </a:r>
            <a:r>
              <a:rPr lang="it-IT" b="1" dirty="0" smtClean="0"/>
              <a:t>sintomatico (in particolare drupe). </a:t>
            </a:r>
          </a:p>
          <a:p>
            <a:pPr algn="just"/>
            <a:endParaRPr lang="it-IT" b="1" dirty="0"/>
          </a:p>
          <a:p>
            <a:pPr algn="just"/>
            <a:r>
              <a:rPr lang="it-IT" b="1" dirty="0" smtClean="0"/>
              <a:t>Gli </a:t>
            </a:r>
            <a:r>
              <a:rPr lang="it-IT" b="1" dirty="0"/>
              <a:t>isolati fungini ottenuti sono stati sottoposti ad identificazione morfologica e molecolare.</a:t>
            </a:r>
          </a:p>
        </p:txBody>
      </p:sp>
      <p:sp>
        <p:nvSpPr>
          <p:cNvPr id="2" name="Rettangolo 1"/>
          <p:cNvSpPr/>
          <p:nvPr/>
        </p:nvSpPr>
        <p:spPr>
          <a:xfrm>
            <a:off x="395785" y="261377"/>
            <a:ext cx="846161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b="1" kern="50" dirty="0">
                <a:ea typeface="SimSun" panose="02010600030101010101" pitchFamily="2" charset="-122"/>
                <a:cs typeface="Mangal" panose="02040503050203030202" pitchFamily="18" charset="0"/>
              </a:rPr>
              <a:t>Azione 3. Elaborazione di protocolli rapidi di monitoraggio e diagnosi fitosanitaria</a:t>
            </a:r>
          </a:p>
        </p:txBody>
      </p:sp>
    </p:spTree>
    <p:extLst>
      <p:ext uri="{BB962C8B-B14F-4D97-AF65-F5344CB8AC3E}">
        <p14:creationId xmlns:p14="http://schemas.microsoft.com/office/powerpoint/2010/main" val="428657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082265"/>
              </p:ext>
            </p:extLst>
          </p:nvPr>
        </p:nvGraphicFramePr>
        <p:xfrm>
          <a:off x="313899" y="290008"/>
          <a:ext cx="8570794" cy="24413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70794"/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2000" kern="50" dirty="0">
                          <a:solidFill>
                            <a:schemeClr val="tx1"/>
                          </a:solidFill>
                          <a:effectLst/>
                        </a:rPr>
                        <a:t>Obiettivo specifico 1.1: modellistica fitosanitaria</a:t>
                      </a:r>
                      <a:endParaRPr lang="it-IT" sz="3200" kern="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800" kern="50" dirty="0" smtClean="0">
                          <a:solidFill>
                            <a:schemeClr val="tx1"/>
                          </a:solidFill>
                          <a:effectLst/>
                        </a:rPr>
                        <a:t>Azione 2. Applicazione sinergica di modelli ‘</a:t>
                      </a:r>
                      <a:r>
                        <a:rPr lang="it-IT" sz="1800" kern="50" dirty="0" err="1" smtClean="0">
                          <a:solidFill>
                            <a:schemeClr val="tx1"/>
                          </a:solidFill>
                          <a:effectLst/>
                        </a:rPr>
                        <a:t>earlywarning</a:t>
                      </a:r>
                      <a:r>
                        <a:rPr lang="it-IT" sz="1800" kern="50" dirty="0" smtClean="0">
                          <a:solidFill>
                            <a:schemeClr val="tx1"/>
                          </a:solidFill>
                          <a:effectLst/>
                        </a:rPr>
                        <a:t>’, e ‘</a:t>
                      </a:r>
                      <a:r>
                        <a:rPr lang="it-IT" sz="1800" kern="50" dirty="0" err="1" smtClean="0">
                          <a:solidFill>
                            <a:schemeClr val="tx1"/>
                          </a:solidFill>
                          <a:effectLst/>
                        </a:rPr>
                        <a:t>nowcasting</a:t>
                      </a:r>
                      <a:r>
                        <a:rPr lang="it-IT" sz="1800" kern="50" dirty="0" smtClean="0">
                          <a:solidFill>
                            <a:schemeClr val="tx1"/>
                          </a:solidFill>
                          <a:effectLst/>
                        </a:rPr>
                        <a:t>’ di tipo fenologico e demografico finalizzato a strategie mirate (area-wide) ed efficaci di difesa integrata dei parassiti</a:t>
                      </a:r>
                      <a:endParaRPr lang="it-IT" sz="2800" kern="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800" kern="5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Azione 3. Elaborazione di protocolli rapidi di monitoraggio e diagnosi fitosanitaria.</a:t>
                      </a:r>
                      <a:endParaRPr lang="it-IT" sz="1800" kern="50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800" kern="5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Azione 4: Campagne di rilievo territoriale di dati fitosanitari</a:t>
                      </a:r>
                      <a:endParaRPr lang="it-IT" sz="1800" kern="50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800" kern="5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Responsabili</a:t>
                      </a:r>
                      <a:r>
                        <a:rPr lang="it-IT" sz="1800" kern="5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 DIBAF – Dott. </a:t>
                      </a:r>
                      <a:r>
                        <a:rPr lang="it-IT" sz="1800" kern="50" baseline="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Agr</a:t>
                      </a:r>
                      <a:r>
                        <a:rPr lang="it-IT" sz="1800" kern="5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. Roberto Reda, dott. </a:t>
                      </a:r>
                      <a:r>
                        <a:rPr lang="it-IT" sz="1800" kern="50" baseline="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Agr</a:t>
                      </a:r>
                      <a:r>
                        <a:rPr lang="it-IT" sz="1800" kern="5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. Gianfranco Mastri, dott. Simone </a:t>
                      </a:r>
                      <a:r>
                        <a:rPr lang="it-IT" sz="1800" kern="50" baseline="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 panose="02010600030101010101" pitchFamily="2" charset="-122"/>
                          <a:cs typeface="Mangal" panose="02040503050203030202" pitchFamily="18" charset="0"/>
                        </a:rPr>
                        <a:t>Pesolillo</a:t>
                      </a:r>
                      <a:endParaRPr lang="it-IT" sz="1800" kern="50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78" y="3781349"/>
            <a:ext cx="2180506" cy="10800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111" y="3798166"/>
            <a:ext cx="1677018" cy="10800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472" y="3793676"/>
            <a:ext cx="3110400" cy="1080000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3384549" y="3069496"/>
            <a:ext cx="2447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400" b="1" dirty="0"/>
              <a:t>3 azioni correlate </a:t>
            </a:r>
          </a:p>
        </p:txBody>
      </p:sp>
    </p:spTree>
    <p:extLst>
      <p:ext uri="{BB962C8B-B14F-4D97-AF65-F5344CB8AC3E}">
        <p14:creationId xmlns:p14="http://schemas.microsoft.com/office/powerpoint/2010/main" val="421793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59307" y="700800"/>
            <a:ext cx="8639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Nelle 15 aziende della rete di monitoraggio, </a:t>
            </a:r>
            <a:r>
              <a:rPr lang="it-IT" b="1" dirty="0"/>
              <a:t>sono stati eseguiti dei rilievi fitopatologici </a:t>
            </a:r>
            <a:r>
              <a:rPr lang="it-IT" b="1" dirty="0" smtClean="0"/>
              <a:t>ogni due settimane.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8" y="1450249"/>
            <a:ext cx="3570248" cy="200826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699" y="1450249"/>
            <a:ext cx="3570248" cy="200826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8" y="3804827"/>
            <a:ext cx="3570248" cy="267768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76" y="3814058"/>
            <a:ext cx="3570248" cy="2677686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589966" y="119538"/>
            <a:ext cx="6011838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b="1" kern="50" dirty="0">
                <a:ea typeface="SimSun" panose="02010600030101010101" pitchFamily="2" charset="-122"/>
                <a:cs typeface="Mangal" panose="02040503050203030202" pitchFamily="18" charset="0"/>
              </a:rPr>
              <a:t>Azione 4. Campagne di rilievo territoriale di dati fitosanitari</a:t>
            </a:r>
          </a:p>
        </p:txBody>
      </p:sp>
    </p:spTree>
    <p:extLst>
      <p:ext uri="{BB962C8B-B14F-4D97-AF65-F5344CB8AC3E}">
        <p14:creationId xmlns:p14="http://schemas.microsoft.com/office/powerpoint/2010/main" val="6971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9307" y="264065"/>
            <a:ext cx="86390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È </a:t>
            </a:r>
            <a:r>
              <a:rPr lang="it-IT" b="1" dirty="0"/>
              <a:t>stata fatta una </a:t>
            </a:r>
            <a:r>
              <a:rPr lang="it-IT" b="1" dirty="0">
                <a:solidFill>
                  <a:srgbClr val="FF0000"/>
                </a:solidFill>
              </a:rPr>
              <a:t>valutazione dello stato fitosanitario generale delle piante</a:t>
            </a:r>
            <a:r>
              <a:rPr lang="it-IT" b="1" dirty="0"/>
              <a:t>, indicando la % di foglie ingiallite presenti su ogni pianta. </a:t>
            </a:r>
            <a:endParaRPr lang="it-IT" b="1" dirty="0" smtClean="0"/>
          </a:p>
          <a:p>
            <a:endParaRPr lang="it-IT" b="1" dirty="0"/>
          </a:p>
          <a:p>
            <a:r>
              <a:rPr lang="it-IT" b="1" dirty="0" smtClean="0"/>
              <a:t>Inoltre </a:t>
            </a:r>
            <a:r>
              <a:rPr lang="it-IT" b="1" dirty="0"/>
              <a:t>sono stati effettuati </a:t>
            </a:r>
            <a:r>
              <a:rPr lang="it-IT" b="1" dirty="0">
                <a:solidFill>
                  <a:srgbClr val="00B050"/>
                </a:solidFill>
              </a:rPr>
              <a:t>campionamenti di porzioni vegetali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/>
              <a:t>(rametti, foglie, drupe), sottoposti in laboratorio ad analisi fitopatologica. </a:t>
            </a:r>
            <a:endParaRPr lang="it-IT" b="1" dirty="0" smtClean="0"/>
          </a:p>
          <a:p>
            <a:endParaRPr lang="it-IT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531" y="1992569"/>
            <a:ext cx="2430000" cy="43200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874" y="1992569"/>
            <a:ext cx="2430000" cy="432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7" y="1992569"/>
            <a:ext cx="243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9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32012" y="254958"/>
            <a:ext cx="8679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Per la </a:t>
            </a:r>
            <a:r>
              <a:rPr lang="it-IT" b="1" i="1" dirty="0" err="1"/>
              <a:t>Spilocea</a:t>
            </a:r>
            <a:r>
              <a:rPr lang="it-IT" b="1" i="1" dirty="0"/>
              <a:t> </a:t>
            </a:r>
            <a:r>
              <a:rPr lang="it-IT" b="1" i="1" dirty="0" err="1"/>
              <a:t>oleaginea</a:t>
            </a:r>
            <a:r>
              <a:rPr lang="it-IT" b="1" dirty="0"/>
              <a:t>, campioni di 200 foglie vecchie sono stati sottoposti a diagnosi precoce con immersione in una soluzione al 5% di </a:t>
            </a:r>
            <a:r>
              <a:rPr lang="it-IT" b="1" dirty="0" err="1"/>
              <a:t>NaOH</a:t>
            </a:r>
            <a:r>
              <a:rPr lang="it-IT" b="1" dirty="0"/>
              <a:t> (idrossido di sodio) per un tempo di 4 minuti alla temperatura di </a:t>
            </a:r>
            <a:r>
              <a:rPr lang="it-IT" b="1" dirty="0" smtClean="0"/>
              <a:t>55-60 °C (infezione latente su foglie vecchie). </a:t>
            </a:r>
          </a:p>
          <a:p>
            <a:pPr algn="just"/>
            <a:endParaRPr lang="it-IT" b="1" dirty="0"/>
          </a:p>
          <a:p>
            <a:pPr algn="just"/>
            <a:r>
              <a:rPr lang="it-IT" b="1" dirty="0" smtClean="0"/>
              <a:t>La </a:t>
            </a:r>
            <a:r>
              <a:rPr lang="it-IT" b="1" dirty="0"/>
              <a:t>presenza di infezione di </a:t>
            </a:r>
            <a:r>
              <a:rPr lang="it-IT" b="1" i="1" dirty="0" err="1"/>
              <a:t>Spilocaea</a:t>
            </a:r>
            <a:r>
              <a:rPr lang="it-IT" b="1" i="1" dirty="0"/>
              <a:t> </a:t>
            </a:r>
            <a:r>
              <a:rPr lang="it-IT" b="1" i="1" dirty="0" err="1"/>
              <a:t>oleaginea</a:t>
            </a:r>
            <a:r>
              <a:rPr lang="it-IT" b="1" i="1" dirty="0"/>
              <a:t> </a:t>
            </a:r>
            <a:r>
              <a:rPr lang="it-IT" b="1" dirty="0"/>
              <a:t>è stata valutata in % con la comparsa di macchioline circolari sulla pagina superiore delle </a:t>
            </a:r>
            <a:r>
              <a:rPr lang="it-IT" b="1" dirty="0" smtClean="0"/>
              <a:t>foglie.</a:t>
            </a:r>
            <a:endParaRPr lang="it-IT" b="1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32" y="2686838"/>
            <a:ext cx="3927273" cy="294545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364" y="2686838"/>
            <a:ext cx="3927273" cy="294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01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0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32012" y="140216"/>
            <a:ext cx="8679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Per il </a:t>
            </a:r>
            <a:r>
              <a:rPr lang="it-IT" b="1" i="1" dirty="0" err="1"/>
              <a:t>Colletotrichum</a:t>
            </a:r>
            <a:r>
              <a:rPr lang="it-IT" b="1" dirty="0"/>
              <a:t> </a:t>
            </a:r>
            <a:r>
              <a:rPr lang="it-IT" b="1" dirty="0" err="1"/>
              <a:t>spp</a:t>
            </a:r>
            <a:r>
              <a:rPr lang="it-IT" b="1" dirty="0"/>
              <a:t>., sono stati fatti degli isolamenti su materiale vegetale sintomatico e gli isolati fungini ottenuti sono stati sottoposti a riconoscimento morfologico e molecolare </a:t>
            </a:r>
          </a:p>
        </p:txBody>
      </p:sp>
      <p:grpSp>
        <p:nvGrpSpPr>
          <p:cNvPr id="5" name="Gruppo 4"/>
          <p:cNvGrpSpPr>
            <a:grpSpLocks noChangeAspect="1"/>
          </p:cNvGrpSpPr>
          <p:nvPr/>
        </p:nvGrpSpPr>
        <p:grpSpPr>
          <a:xfrm>
            <a:off x="232011" y="1057532"/>
            <a:ext cx="8676000" cy="2815855"/>
            <a:chOff x="232012" y="2435969"/>
            <a:chExt cx="5544761" cy="1799590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012" y="2437083"/>
              <a:ext cx="3712786" cy="1798476"/>
            </a:xfrm>
            <a:prstGeom prst="rect">
              <a:avLst/>
            </a:prstGeom>
          </p:spPr>
        </p:pic>
        <p:pic>
          <p:nvPicPr>
            <p:cNvPr id="4" name="Immagine 3" descr="C:\Users\Ut1\Dropbox\semia\20171018_1608372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798" y="2435969"/>
              <a:ext cx="1831975" cy="17995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Immagine 5"/>
          <p:cNvPicPr>
            <a:picLocks/>
          </p:cNvPicPr>
          <p:nvPr/>
        </p:nvPicPr>
        <p:blipFill rotWithShape="1">
          <a:blip r:embed="rId4"/>
          <a:srcRect t="15333" b="22998"/>
          <a:stretch/>
        </p:blipFill>
        <p:spPr>
          <a:xfrm>
            <a:off x="232011" y="4053387"/>
            <a:ext cx="8675999" cy="236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4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45660" y="278719"/>
            <a:ext cx="8666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I risultati dei monitoraggi fitopatologici sono stati elaborati, con la stesura di un bollettino informativo </a:t>
            </a:r>
            <a:r>
              <a:rPr lang="it-IT" b="1" dirty="0" smtClean="0"/>
              <a:t>bi-settimanale.</a:t>
            </a:r>
            <a:endParaRPr lang="it-IT" b="1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19" y="1384936"/>
            <a:ext cx="8640000" cy="530563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193643" y="1101475"/>
            <a:ext cx="6818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2017 (forma tabellare) – Stato sanitario oliveto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01145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13" y="1248429"/>
            <a:ext cx="8640000" cy="428811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207291" y="296252"/>
            <a:ext cx="6818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2018 (forma tabellare) – Stato sanitario oliveto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19732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62" y="471910"/>
            <a:ext cx="8640000" cy="627644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988923" y="296252"/>
            <a:ext cx="724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2017 - 2018 (forma grafica) – Stato sanitario oliveto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5056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72" y="1405355"/>
            <a:ext cx="8640000" cy="3974266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852443" y="296252"/>
            <a:ext cx="7528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2018 (forma tabellare) – </a:t>
            </a:r>
            <a:r>
              <a:rPr lang="it-IT" b="1" dirty="0" err="1" smtClean="0"/>
              <a:t>Cicloconio</a:t>
            </a:r>
            <a:r>
              <a:rPr lang="it-IT" b="1" dirty="0" smtClean="0"/>
              <a:t> o occhio di pavone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26809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08" y="518900"/>
            <a:ext cx="8640000" cy="622989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93133" y="296252"/>
            <a:ext cx="8056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2017 – 2018  (forma grafica) – </a:t>
            </a:r>
            <a:r>
              <a:rPr lang="it-IT" b="1" dirty="0" err="1" smtClean="0"/>
              <a:t>Cicloconio</a:t>
            </a:r>
            <a:r>
              <a:rPr lang="it-IT" b="1" dirty="0" smtClean="0"/>
              <a:t> o occhio di pavone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16783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88" y="1733266"/>
            <a:ext cx="4680000" cy="4048881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319038" y="836595"/>
            <a:ext cx="8560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Studio del territorio della Provincia di Grosseto per la costituzione della rete di monitoraggio SEMIA</a:t>
            </a:r>
            <a:endParaRPr lang="it-IT" b="1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167610"/>
              </p:ext>
            </p:extLst>
          </p:nvPr>
        </p:nvGraphicFramePr>
        <p:xfrm>
          <a:off x="4572000" y="1745422"/>
          <a:ext cx="4339987" cy="402336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925584"/>
                <a:gridCol w="1022332"/>
                <a:gridCol w="1392071"/>
              </a:tblGrid>
              <a:tr h="18415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Superfici olivicole OL.MA.</a:t>
                      </a:r>
                      <a:endParaRPr lang="it-IT" sz="1800" b="1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b="1" dirty="0">
                          <a:effectLst/>
                        </a:rPr>
                        <a:t>Comuni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b="1" dirty="0">
                          <a:effectLst/>
                        </a:rPr>
                        <a:t>Piante tot.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b="1" dirty="0">
                          <a:effectLst/>
                        </a:rPr>
                        <a:t>Superficie (ha)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Campagnatico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13634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150,15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Capalbio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10854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115,61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Cinigiano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2515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21,11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Grosseto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110500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1802,36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Magliano in Toscana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12132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565,46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Manciano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12040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117,47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Monte Argentario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2109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10,56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Orbetello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10079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101,63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Pitigliano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3689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47,49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Roccalbegna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372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5,31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Scansano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14080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127,1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Seggiano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701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8,84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Totale provincia GR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>
                          <a:effectLst/>
                        </a:rPr>
                        <a:t>424513</a:t>
                      </a: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dirty="0">
                          <a:effectLst/>
                        </a:rPr>
                        <a:t>6395,14</a:t>
                      </a: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Fonte</a:t>
                      </a:r>
                      <a:r>
                        <a:rPr lang="it-IT" sz="1400" b="1" baseline="0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 – Dati OL.MA.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it-IT" sz="800" b="1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sp>
        <p:nvSpPr>
          <p:cNvPr id="6" name="Rettangolo 5"/>
          <p:cNvSpPr/>
          <p:nvPr/>
        </p:nvSpPr>
        <p:spPr>
          <a:xfrm>
            <a:off x="348606" y="47297"/>
            <a:ext cx="85605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/>
              <a:t>Operazioni preliminari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02878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44" y="1134329"/>
            <a:ext cx="8640000" cy="430016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357415" y="296252"/>
            <a:ext cx="6537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2018 (forma tabellare) – Lebbra o </a:t>
            </a:r>
            <a:r>
              <a:rPr lang="it-IT" b="1" dirty="0" err="1" smtClean="0"/>
              <a:t>antracnosi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11786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2054" b="3212"/>
          <a:stretch/>
        </p:blipFill>
        <p:spPr>
          <a:xfrm>
            <a:off x="277712" y="723335"/>
            <a:ext cx="8640000" cy="6018664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357415" y="296252"/>
            <a:ext cx="7023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Bollettino informativo 2017 - 2018 (forma grafica) – Lebbra o </a:t>
            </a:r>
            <a:r>
              <a:rPr lang="it-IT" b="1" dirty="0" err="1" smtClean="0"/>
              <a:t>antracnosi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84078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3289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/>
              <a:t>Cicloconio</a:t>
            </a:r>
            <a:r>
              <a:rPr lang="it-IT" b="1" dirty="0" smtClean="0"/>
              <a:t> o occhio di pavone: r</a:t>
            </a:r>
            <a:r>
              <a:rPr lang="it-IT" b="1" dirty="0" smtClean="0">
                <a:latin typeface="+mj-lt"/>
              </a:rPr>
              <a:t>isultati </a:t>
            </a:r>
            <a:r>
              <a:rPr lang="it-IT" b="1" dirty="0">
                <a:latin typeface="+mj-lt"/>
              </a:rPr>
              <a:t>2017 - 2018 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8" y="2003917"/>
            <a:ext cx="8986283" cy="375546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577996" y="676613"/>
            <a:ext cx="20585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/>
              <a:t>Aziende: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/>
              <a:t>gro.1_TT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o</a:t>
            </a:r>
            <a:r>
              <a:rPr lang="it-IT" b="1" dirty="0" smtClean="0"/>
              <a:t>rb.1_WA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/>
              <a:t>m</a:t>
            </a:r>
            <a:r>
              <a:rPr lang="it-IT" b="1" dirty="0" smtClean="0"/>
              <a:t>an.2_PC</a:t>
            </a:r>
          </a:p>
          <a:p>
            <a:pPr algn="just"/>
            <a:r>
              <a:rPr lang="it-IT" b="1" dirty="0" smtClean="0">
                <a:latin typeface="+mj-lt"/>
              </a:rPr>
              <a:t>  </a:t>
            </a:r>
            <a:endParaRPr lang="it-IT" b="1" dirty="0">
              <a:latin typeface="+mj-l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140053" y="2557814"/>
            <a:ext cx="570931" cy="31196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577996" y="982640"/>
            <a:ext cx="1315982" cy="3138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304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36213" y="1054894"/>
            <a:ext cx="8239404" cy="5041037"/>
            <a:chOff x="336213" y="1054894"/>
            <a:chExt cx="8239404" cy="5041037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617" y="1054894"/>
              <a:ext cx="7920000" cy="4760426"/>
            </a:xfrm>
            <a:prstGeom prst="rect">
              <a:avLst/>
            </a:prstGeom>
          </p:spPr>
        </p:pic>
        <p:sp>
          <p:nvSpPr>
            <p:cNvPr id="6" name="CasellaDiTesto 5"/>
            <p:cNvSpPr txBox="1"/>
            <p:nvPr/>
          </p:nvSpPr>
          <p:spPr>
            <a:xfrm>
              <a:off x="4275860" y="5818932"/>
              <a:ext cx="6799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b="1" dirty="0" smtClean="0">
                  <a:solidFill>
                    <a:schemeClr val="bg1">
                      <a:lumMod val="50000"/>
                    </a:schemeClr>
                  </a:solidFill>
                </a:rPr>
                <a:t>aziende</a:t>
              </a:r>
              <a:endParaRPr lang="it-IT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 rot="16200000">
              <a:off x="-98072" y="3298997"/>
              <a:ext cx="1145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b="1" dirty="0" smtClean="0">
                  <a:solidFill>
                    <a:schemeClr val="bg1">
                      <a:lumMod val="50000"/>
                    </a:schemeClr>
                  </a:solidFill>
                </a:rPr>
                <a:t>% foglie infette</a:t>
              </a:r>
              <a:endParaRPr lang="it-IT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8" name="CasellaDiTesto 7"/>
          <p:cNvSpPr txBox="1"/>
          <p:nvPr/>
        </p:nvSpPr>
        <p:spPr>
          <a:xfrm>
            <a:off x="0" y="3289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err="1" smtClean="0"/>
              <a:t>Spilocea</a:t>
            </a:r>
            <a:r>
              <a:rPr lang="it-IT" b="1" i="1" dirty="0" smtClean="0"/>
              <a:t> </a:t>
            </a:r>
            <a:r>
              <a:rPr lang="it-IT" b="1" i="1" dirty="0" err="1" smtClean="0"/>
              <a:t>oleaginea</a:t>
            </a:r>
            <a:r>
              <a:rPr lang="it-IT" b="1" i="1" dirty="0" smtClean="0"/>
              <a:t> </a:t>
            </a:r>
            <a:r>
              <a:rPr lang="it-IT" b="1" dirty="0" smtClean="0"/>
              <a:t>– Confronto monitoraggio giugno 2017 – giugno 2018</a:t>
            </a:r>
            <a:endParaRPr lang="it-IT" b="1" dirty="0">
              <a:latin typeface="+mj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357349" y="2156345"/>
            <a:ext cx="491320" cy="27022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 rot="2920470">
            <a:off x="3149955" y="4860035"/>
            <a:ext cx="335218" cy="8532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299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729547" y="68233"/>
            <a:ext cx="4157420" cy="40011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Rilievo fitopatologico fine aprile 2018</a:t>
            </a:r>
            <a:endParaRPr lang="it-IT" sz="2000" b="1" dirty="0">
              <a:solidFill>
                <a:srgbClr val="FF0000"/>
              </a:solidFill>
            </a:endParaRPr>
          </a:p>
        </p:txBody>
      </p:sp>
      <p:sp>
        <p:nvSpPr>
          <p:cNvPr id="5" name="Ovale 4"/>
          <p:cNvSpPr/>
          <p:nvPr/>
        </p:nvSpPr>
        <p:spPr>
          <a:xfrm>
            <a:off x="3575713" y="2961564"/>
            <a:ext cx="655093" cy="14466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4572000" y="2519149"/>
            <a:ext cx="655093" cy="7836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577755" y="19220"/>
            <a:ext cx="655093" cy="7177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4792639" y="3684895"/>
            <a:ext cx="655093" cy="8848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5895835" y="6196082"/>
            <a:ext cx="1053152" cy="6368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8054454" y="5923127"/>
            <a:ext cx="655093" cy="7426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5447734" y="2320118"/>
            <a:ext cx="655093" cy="7722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11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729547" y="68233"/>
            <a:ext cx="4327851" cy="40011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Rilievo fitopatologico fine maggio 2018</a:t>
            </a:r>
            <a:endParaRPr lang="it-IT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2456587" y="68233"/>
            <a:ext cx="4266424" cy="40011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Rilievo fitopatologico fine giugno 2018</a:t>
            </a:r>
            <a:endParaRPr lang="it-IT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14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192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Lebbra o </a:t>
            </a:r>
            <a:r>
              <a:rPr lang="it-IT" b="1" dirty="0" err="1" smtClean="0">
                <a:latin typeface="+mj-lt"/>
              </a:rPr>
              <a:t>antracnosi</a:t>
            </a:r>
            <a:r>
              <a:rPr lang="it-IT" b="1" dirty="0" smtClean="0">
                <a:latin typeface="+mj-lt"/>
              </a:rPr>
              <a:t> – Risultati 2017-2018</a:t>
            </a:r>
            <a:r>
              <a:rPr lang="it-IT" b="1" i="1" dirty="0" smtClean="0"/>
              <a:t>  </a:t>
            </a:r>
            <a:endParaRPr lang="it-IT" b="1" i="1" dirty="0">
              <a:latin typeface="+mj-lt"/>
            </a:endParaRPr>
          </a:p>
        </p:txBody>
      </p:sp>
      <p:graphicFrame>
        <p:nvGraphicFramePr>
          <p:cNvPr id="3" name="Grafic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702756"/>
              </p:ext>
            </p:extLst>
          </p:nvPr>
        </p:nvGraphicFramePr>
        <p:xfrm>
          <a:off x="117357" y="388576"/>
          <a:ext cx="8982311" cy="3748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r="4739"/>
          <a:stretch/>
        </p:blipFill>
        <p:spPr>
          <a:xfrm>
            <a:off x="252000" y="4180366"/>
            <a:ext cx="4115284" cy="209261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3" t="18765" r="9432" b="27686"/>
          <a:stretch/>
        </p:blipFill>
        <p:spPr>
          <a:xfrm rot="10800000">
            <a:off x="4844954" y="4181377"/>
            <a:ext cx="4080681" cy="209160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2361063" y="1760561"/>
            <a:ext cx="887104" cy="23201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7917991" y="532262"/>
            <a:ext cx="887104" cy="35643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968991" y="5145206"/>
            <a:ext cx="614149" cy="6005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2158625" y="4697103"/>
            <a:ext cx="614149" cy="6005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3361903" y="4781263"/>
            <a:ext cx="614149" cy="6005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6557762" y="4933663"/>
            <a:ext cx="614149" cy="6005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173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1924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Risultati 2017 – (</a:t>
            </a:r>
            <a:r>
              <a:rPr lang="it-IT" b="1" i="1" strike="sngStrike" dirty="0" err="1" smtClean="0">
                <a:solidFill>
                  <a:srgbClr val="FF0000"/>
                </a:solidFill>
              </a:rPr>
              <a:t>Colletotrichum</a:t>
            </a:r>
            <a:r>
              <a:rPr lang="it-IT" b="1" strike="sngStrike" dirty="0" smtClean="0">
                <a:solidFill>
                  <a:srgbClr val="FF0000"/>
                </a:solidFill>
              </a:rPr>
              <a:t> </a:t>
            </a:r>
            <a:r>
              <a:rPr lang="it-IT" b="1" strike="sngStrike" dirty="0" err="1" smtClean="0">
                <a:solidFill>
                  <a:srgbClr val="FF0000"/>
                </a:solidFill>
              </a:rPr>
              <a:t>spp</a:t>
            </a:r>
            <a:r>
              <a:rPr lang="it-IT" b="1" dirty="0"/>
              <a:t>)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it-IT" b="1" i="1" dirty="0">
                <a:solidFill>
                  <a:srgbClr val="FF0000"/>
                </a:solidFill>
              </a:rPr>
              <a:t>	</a:t>
            </a:r>
            <a:r>
              <a:rPr lang="it-IT" b="1" i="1" dirty="0" smtClean="0">
                <a:solidFill>
                  <a:srgbClr val="FF0000"/>
                </a:solidFill>
              </a:rPr>
              <a:t>	</a:t>
            </a:r>
            <a:r>
              <a:rPr lang="it-IT" b="1" i="1" dirty="0" err="1" smtClean="0"/>
              <a:t>Botryosphaeria</a:t>
            </a:r>
            <a:r>
              <a:rPr lang="it-IT" b="1" i="1" dirty="0" smtClean="0"/>
              <a:t> </a:t>
            </a:r>
            <a:r>
              <a:rPr lang="it-IT" b="1" i="1" dirty="0" err="1"/>
              <a:t>dothidea</a:t>
            </a:r>
            <a:r>
              <a:rPr lang="it-IT" b="1" i="1" dirty="0"/>
              <a:t> </a:t>
            </a:r>
            <a:r>
              <a:rPr lang="it-IT" b="1" i="1" dirty="0" smtClean="0"/>
              <a:t> </a:t>
            </a:r>
            <a:endParaRPr lang="it-IT" b="1" i="1" dirty="0">
              <a:latin typeface="+mj-lt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97" y="1214468"/>
            <a:ext cx="8640000" cy="5401679"/>
          </a:xfrm>
          <a:prstGeom prst="rect">
            <a:avLst/>
          </a:prstGeom>
        </p:spPr>
      </p:pic>
      <p:grpSp>
        <p:nvGrpSpPr>
          <p:cNvPr id="5" name="Gruppo 4"/>
          <p:cNvGrpSpPr>
            <a:grpSpLocks noChangeAspect="1"/>
          </p:cNvGrpSpPr>
          <p:nvPr/>
        </p:nvGrpSpPr>
        <p:grpSpPr>
          <a:xfrm>
            <a:off x="232011" y="1057532"/>
            <a:ext cx="8676000" cy="2815855"/>
            <a:chOff x="232012" y="2435969"/>
            <a:chExt cx="5544761" cy="1799590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012" y="2437083"/>
              <a:ext cx="3712786" cy="1798476"/>
            </a:xfrm>
            <a:prstGeom prst="rect">
              <a:avLst/>
            </a:prstGeom>
          </p:spPr>
        </p:pic>
        <p:pic>
          <p:nvPicPr>
            <p:cNvPr id="7" name="Immagine 6" descr="C:\Users\Ut1\Dropbox\semia\20171018_1608372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798" y="2435969"/>
              <a:ext cx="1831975" cy="179959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445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o 7"/>
          <p:cNvGrpSpPr/>
          <p:nvPr/>
        </p:nvGrpSpPr>
        <p:grpSpPr>
          <a:xfrm>
            <a:off x="1047750" y="232009"/>
            <a:ext cx="7048500" cy="5797394"/>
            <a:chOff x="1047750" y="232009"/>
            <a:chExt cx="7048500" cy="5797394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 rotWithShape="1">
            <a:blip r:embed="rId2"/>
            <a:srcRect t="16898"/>
            <a:stretch/>
          </p:blipFill>
          <p:spPr>
            <a:xfrm>
              <a:off x="1047750" y="232009"/>
              <a:ext cx="7048500" cy="2920824"/>
            </a:xfrm>
            <a:prstGeom prst="rect">
              <a:avLst/>
            </a:prstGeom>
          </p:spPr>
        </p:pic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3"/>
            <a:srcRect l="52619" b="50837"/>
            <a:stretch/>
          </p:blipFill>
          <p:spPr>
            <a:xfrm>
              <a:off x="1114730" y="3131453"/>
              <a:ext cx="3457006" cy="2828418"/>
            </a:xfrm>
            <a:prstGeom prst="rect">
              <a:avLst/>
            </a:prstGeom>
          </p:spPr>
        </p:pic>
        <p:pic>
          <p:nvPicPr>
            <p:cNvPr id="7" name="Immagine 6"/>
            <p:cNvPicPr>
              <a:picLocks noChangeAspect="1"/>
            </p:cNvPicPr>
            <p:nvPr/>
          </p:nvPicPr>
          <p:blipFill rotWithShape="1">
            <a:blip r:embed="rId3"/>
            <a:srcRect l="52588" t="49693" b="1"/>
            <a:stretch/>
          </p:blipFill>
          <p:spPr>
            <a:xfrm>
              <a:off x="4560866" y="3135201"/>
              <a:ext cx="3459281" cy="28942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440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59307" y="170043"/>
            <a:ext cx="865268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t-IT" b="1" dirty="0" smtClean="0">
                <a:latin typeface="+mj-lt"/>
                <a:ea typeface="Calibri" panose="020F0502020204030204" pitchFamily="34" charset="0"/>
              </a:rPr>
              <a:t>Per la realizzazione del Progetto è stata individuata un’area (zona sud delimitata </a:t>
            </a:r>
            <a:r>
              <a:rPr lang="it-IT" b="1" dirty="0">
                <a:latin typeface="+mj-lt"/>
                <a:ea typeface="Calibri" panose="020F0502020204030204" pitchFamily="34" charset="0"/>
              </a:rPr>
              <a:t>in </a:t>
            </a:r>
            <a:r>
              <a:rPr lang="it-IT" b="1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rosso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), </a:t>
            </a:r>
            <a:r>
              <a:rPr lang="it-IT" b="1" dirty="0">
                <a:latin typeface="+mj-lt"/>
                <a:ea typeface="Calibri" panose="020F0502020204030204" pitchFamily="34" charset="0"/>
              </a:rPr>
              <a:t>rappresentativa 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della coltivazione dell’olivo nel territorio dei produttori OL.MA. </a:t>
            </a:r>
            <a:r>
              <a:rPr lang="it-IT" b="1" dirty="0">
                <a:latin typeface="+mj-lt"/>
                <a:ea typeface="Calibri" panose="020F0502020204030204" pitchFamily="34" charset="0"/>
              </a:rPr>
              <a:t>in quanto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it-IT" sz="600" b="1" dirty="0">
              <a:latin typeface="+mj-lt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+mj-lt"/>
                <a:ea typeface="Calibri" panose="020F0502020204030204" pitchFamily="34" charset="0"/>
              </a:rPr>
              <a:t>presenta la massima 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variazione </a:t>
            </a:r>
            <a:r>
              <a:rPr lang="it-IT" b="1" dirty="0">
                <a:latin typeface="+mj-lt"/>
                <a:ea typeface="Calibri" panose="020F0502020204030204" pitchFamily="34" charset="0"/>
              </a:rPr>
              <a:t>di 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quota;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b="1" dirty="0">
              <a:latin typeface="+mj-lt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+mj-lt"/>
                <a:ea typeface="Calibri" panose="020F0502020204030204" pitchFamily="34" charset="0"/>
              </a:rPr>
              <a:t>l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a </a:t>
            </a:r>
            <a:r>
              <a:rPr lang="it-IT" b="1" dirty="0">
                <a:latin typeface="+mj-lt"/>
                <a:ea typeface="Calibri" panose="020F0502020204030204" pitchFamily="34" charset="0"/>
              </a:rPr>
              <a:t>percentuale delle piante di olivo che ricadono nella zona sud della provincia è di circa il 45% e le superfici olivicole ricoprono circa il 48% </a:t>
            </a:r>
            <a:r>
              <a:rPr lang="it-IT" b="1" dirty="0" smtClean="0">
                <a:latin typeface="+mj-lt"/>
                <a:ea typeface="Calibri" panose="020F0502020204030204" pitchFamily="34" charset="0"/>
              </a:rPr>
              <a:t>del totale.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b="1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b="1" dirty="0">
              <a:latin typeface="+mj-lt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00" y="2842150"/>
            <a:ext cx="4320000" cy="3667832"/>
          </a:xfrm>
          <a:prstGeom prst="rect">
            <a:avLst/>
          </a:prstGeom>
        </p:spPr>
      </p:pic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997890"/>
              </p:ext>
            </p:extLst>
          </p:nvPr>
        </p:nvGraphicFramePr>
        <p:xfrm>
          <a:off x="4572000" y="2850899"/>
          <a:ext cx="4339987" cy="365760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925584"/>
                <a:gridCol w="1165923"/>
                <a:gridCol w="1248480"/>
              </a:tblGrid>
              <a:tr h="18415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600" b="1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Area di monitoraggio SEMIA</a:t>
                      </a:r>
                      <a:endParaRPr lang="it-IT" sz="1600" b="1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</a:rPr>
                        <a:t>Comuni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</a:rPr>
                        <a:t>Piante tot.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</a:rPr>
                        <a:t>Superficie (ha)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Campagnatico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13634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150,15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Capalbio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10854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115,61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Cinigiano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2515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21,11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Grosseto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110500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1802,36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Magliano in Toscana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12132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565,46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Manciano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12040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117,47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Monte Argentario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2109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10,56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Orbetello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10079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101,63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Pitigliano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3689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47,49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Roccalbegna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372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5,31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Scansano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14080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127,1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</a:rPr>
                        <a:t>Seggiano</a:t>
                      </a:r>
                      <a:endParaRPr lang="it-IT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701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8,84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Totale provincia GR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>
                          <a:effectLst/>
                        </a:rPr>
                        <a:t>424513</a:t>
                      </a:r>
                      <a:endParaRPr lang="it-IT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6395,14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841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Totale </a:t>
                      </a:r>
                      <a:r>
                        <a:rPr lang="it-IT" sz="1400" dirty="0" smtClean="0">
                          <a:effectLst/>
                        </a:rPr>
                        <a:t>area monitoraggio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192705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</a:rPr>
                        <a:t>3073,10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</a:tr>
              <a:tr h="1936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</a:rPr>
                        <a:t>Percentuale monitorata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</a:rPr>
                        <a:t>45%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400" b="1" dirty="0">
                          <a:effectLst/>
                        </a:rPr>
                        <a:t>48%</a:t>
                      </a:r>
                      <a:endParaRPr lang="it-IT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22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345" y="583975"/>
            <a:ext cx="7048800" cy="568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6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1924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Risultati 2018 – (</a:t>
            </a:r>
            <a:r>
              <a:rPr lang="it-IT" b="1" i="1" strike="sngStrike" dirty="0" err="1" smtClean="0">
                <a:solidFill>
                  <a:srgbClr val="FF0000"/>
                </a:solidFill>
              </a:rPr>
              <a:t>Colletotrichum</a:t>
            </a:r>
            <a:r>
              <a:rPr lang="it-IT" b="1" strike="sngStrike" dirty="0" smtClean="0">
                <a:solidFill>
                  <a:srgbClr val="FF0000"/>
                </a:solidFill>
              </a:rPr>
              <a:t> </a:t>
            </a:r>
            <a:r>
              <a:rPr lang="it-IT" b="1" strike="sngStrike" dirty="0" err="1" smtClean="0">
                <a:solidFill>
                  <a:srgbClr val="FF0000"/>
                </a:solidFill>
              </a:rPr>
              <a:t>spp</a:t>
            </a:r>
            <a:r>
              <a:rPr lang="it-IT" b="1" dirty="0"/>
              <a:t>)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it-IT" b="1" i="1" dirty="0">
                <a:solidFill>
                  <a:srgbClr val="FF0000"/>
                </a:solidFill>
              </a:rPr>
              <a:t>	</a:t>
            </a:r>
            <a:r>
              <a:rPr lang="it-IT" b="1" i="1" dirty="0" smtClean="0">
                <a:solidFill>
                  <a:srgbClr val="FF0000"/>
                </a:solidFill>
              </a:rPr>
              <a:t>			     </a:t>
            </a:r>
            <a:r>
              <a:rPr lang="it-IT" b="1" i="1" dirty="0" err="1" smtClean="0"/>
              <a:t>Botryosphaeria</a:t>
            </a:r>
            <a:r>
              <a:rPr lang="it-IT" b="1" i="1" dirty="0" smtClean="0"/>
              <a:t> </a:t>
            </a:r>
            <a:r>
              <a:rPr lang="it-IT" b="1" i="1" dirty="0" err="1" smtClean="0"/>
              <a:t>dothidea</a:t>
            </a:r>
            <a:r>
              <a:rPr lang="it-IT" b="1" i="1" dirty="0"/>
              <a:t>, </a:t>
            </a:r>
            <a:r>
              <a:rPr lang="it-IT" b="1" i="1" dirty="0" err="1"/>
              <a:t>Alternaria</a:t>
            </a:r>
            <a:r>
              <a:rPr lang="it-IT" b="1" i="1" dirty="0"/>
              <a:t> alternata  </a:t>
            </a:r>
          </a:p>
          <a:p>
            <a:pPr algn="ctr"/>
            <a:endParaRPr lang="it-IT" b="1" i="1" dirty="0" smtClean="0"/>
          </a:p>
          <a:p>
            <a:pPr algn="ctr"/>
            <a:r>
              <a:rPr lang="it-IT" b="1" i="1" dirty="0" smtClean="0"/>
              <a:t>	</a:t>
            </a:r>
            <a:endParaRPr lang="it-IT" b="1" i="1" dirty="0">
              <a:latin typeface="+mj-lt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012" y="3822574"/>
            <a:ext cx="3840000" cy="288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04012" y="765150"/>
            <a:ext cx="3840000" cy="2880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37"/>
          <a:stretch/>
        </p:blipFill>
        <p:spPr>
          <a:xfrm rot="5400000">
            <a:off x="981912" y="265243"/>
            <a:ext cx="2840188" cy="38400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06" y="3822574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2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86" y="177423"/>
            <a:ext cx="4613084" cy="648000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12" y="2205037"/>
            <a:ext cx="6734175" cy="2447925"/>
          </a:xfrm>
          <a:prstGeom prst="rect">
            <a:avLst/>
          </a:prstGeom>
          <a:ln w="38100">
            <a:solidFill>
              <a:srgbClr val="FF0000"/>
            </a:solidFill>
            <a:prstDash val="dash"/>
          </a:ln>
        </p:spPr>
      </p:pic>
      <p:sp>
        <p:nvSpPr>
          <p:cNvPr id="3" name="CasellaDiTesto 2"/>
          <p:cNvSpPr txBox="1"/>
          <p:nvPr/>
        </p:nvSpPr>
        <p:spPr>
          <a:xfrm>
            <a:off x="0" y="192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Modello raccolta dati di campo</a:t>
            </a:r>
            <a:r>
              <a:rPr lang="it-IT" b="1" i="1" dirty="0" smtClean="0"/>
              <a:t>  </a:t>
            </a:r>
            <a:endParaRPr lang="it-IT" b="1" i="1" dirty="0">
              <a:latin typeface="+mj-lt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302" y="5005565"/>
            <a:ext cx="6714000" cy="1404106"/>
          </a:xfrm>
          <a:prstGeom prst="rect">
            <a:avLst/>
          </a:prstGeom>
          <a:ln w="38100">
            <a:solidFill>
              <a:srgbClr val="FF0000"/>
            </a:solidFill>
            <a:prstDash val="dash"/>
          </a:ln>
        </p:spPr>
      </p:pic>
      <p:sp>
        <p:nvSpPr>
          <p:cNvPr id="6" name="CasellaDiTesto 5"/>
          <p:cNvSpPr txBox="1"/>
          <p:nvPr/>
        </p:nvSpPr>
        <p:spPr>
          <a:xfrm>
            <a:off x="3057096" y="3592782"/>
            <a:ext cx="696036" cy="369332"/>
          </a:xfrm>
          <a:prstGeom prst="rect">
            <a:avLst/>
          </a:prstGeom>
          <a:solidFill>
            <a:srgbClr val="00B050">
              <a:alpha val="22000"/>
            </a:srgbClr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15%</a:t>
            </a:r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038298" y="3581404"/>
            <a:ext cx="696036" cy="369332"/>
          </a:xfrm>
          <a:prstGeom prst="rect">
            <a:avLst/>
          </a:prstGeom>
          <a:solidFill>
            <a:srgbClr val="33CCFF">
              <a:alpha val="27843"/>
            </a:srgbClr>
          </a:solidFill>
          <a:ln w="25400">
            <a:solidFill>
              <a:srgbClr val="33CC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10%</a:t>
            </a:r>
            <a:endParaRPr lang="it-IT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832147" y="3570026"/>
            <a:ext cx="696036" cy="369332"/>
          </a:xfrm>
          <a:prstGeom prst="rect">
            <a:avLst/>
          </a:prstGeom>
          <a:solidFill>
            <a:srgbClr val="33CCFF">
              <a:alpha val="27843"/>
            </a:srgbClr>
          </a:solidFill>
          <a:ln w="25400">
            <a:solidFill>
              <a:srgbClr val="33CC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5</a:t>
            </a:r>
            <a:r>
              <a:rPr lang="it-IT" b="1" dirty="0" smtClean="0"/>
              <a:t>%</a:t>
            </a:r>
            <a:endParaRPr lang="it-IT" b="1" dirty="0"/>
          </a:p>
        </p:txBody>
      </p:sp>
      <p:sp>
        <p:nvSpPr>
          <p:cNvPr id="11" name="Rettangolo 10"/>
          <p:cNvSpPr/>
          <p:nvPr/>
        </p:nvSpPr>
        <p:spPr>
          <a:xfrm>
            <a:off x="1637302" y="5005565"/>
            <a:ext cx="6714000" cy="385301"/>
          </a:xfrm>
          <a:prstGeom prst="rect">
            <a:avLst/>
          </a:prstGeom>
          <a:solidFill>
            <a:srgbClr val="00B050">
              <a:alpha val="22000"/>
            </a:srgbClr>
          </a:solidFill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1639574" y="5430922"/>
            <a:ext cx="6714000" cy="819753"/>
          </a:xfrm>
          <a:prstGeom prst="rect">
            <a:avLst/>
          </a:prstGeom>
          <a:solidFill>
            <a:srgbClr val="33CCFF">
              <a:alpha val="27843"/>
            </a:srgbClr>
          </a:solidFill>
          <a:ln w="3175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026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192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Considerazioni conclusive</a:t>
            </a:r>
            <a:r>
              <a:rPr lang="it-IT" b="1" i="1" dirty="0" smtClean="0"/>
              <a:t>  </a:t>
            </a:r>
            <a:endParaRPr lang="it-IT" b="1" i="1" dirty="0">
              <a:latin typeface="+mj-lt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7068"/>
            <a:ext cx="9144000" cy="51435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809626" y="751818"/>
            <a:ext cx="7591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>
                <a:latin typeface="+mj-lt"/>
              </a:rPr>
              <a:t>Rete di monitoraggio: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>
                <a:latin typeface="+mj-lt"/>
              </a:rPr>
              <a:t>Conferma </a:t>
            </a:r>
            <a:r>
              <a:rPr lang="it-IT" b="1" smtClean="0">
                <a:latin typeface="+mj-lt"/>
              </a:rPr>
              <a:t>e consolidamento </a:t>
            </a:r>
            <a:r>
              <a:rPr lang="it-IT" b="1" dirty="0" smtClean="0"/>
              <a:t>aziende per monitoraggio fitopatologico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>
                <a:solidFill>
                  <a:srgbClr val="C00000"/>
                </a:solidFill>
              </a:rPr>
              <a:t>Eventuale ampliamento rete stazioni meteo ed aziende  </a:t>
            </a:r>
            <a:endParaRPr lang="it-IT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1866900" y="3686175"/>
            <a:ext cx="209550" cy="2667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Freccia in giù 5"/>
          <p:cNvSpPr/>
          <p:nvPr/>
        </p:nvSpPr>
        <p:spPr>
          <a:xfrm>
            <a:off x="1628775" y="2800350"/>
            <a:ext cx="209550" cy="2667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Freccia in giù 6"/>
          <p:cNvSpPr/>
          <p:nvPr/>
        </p:nvSpPr>
        <p:spPr>
          <a:xfrm>
            <a:off x="3705225" y="2657475"/>
            <a:ext cx="209550" cy="2667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8" name="Connettore 1 7"/>
          <p:cNvCxnSpPr/>
          <p:nvPr/>
        </p:nvCxnSpPr>
        <p:spPr>
          <a:xfrm flipV="1">
            <a:off x="1678675" y="2715904"/>
            <a:ext cx="7465325" cy="180150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3152633" y="1717068"/>
            <a:ext cx="1965277" cy="514093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ccia in giù 9"/>
          <p:cNvSpPr/>
          <p:nvPr/>
        </p:nvSpPr>
        <p:spPr>
          <a:xfrm>
            <a:off x="4524375" y="2466975"/>
            <a:ext cx="209550" cy="2667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Freccia in giù 10"/>
          <p:cNvSpPr/>
          <p:nvPr/>
        </p:nvSpPr>
        <p:spPr>
          <a:xfrm>
            <a:off x="5114925" y="5381625"/>
            <a:ext cx="209550" cy="2667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Freccia in giù 11"/>
          <p:cNvSpPr/>
          <p:nvPr/>
        </p:nvSpPr>
        <p:spPr>
          <a:xfrm>
            <a:off x="1200150" y="3238500"/>
            <a:ext cx="209550" cy="2667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8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192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Considerazioni conclusive</a:t>
            </a:r>
            <a:r>
              <a:rPr lang="it-IT" b="1" i="1" dirty="0" smtClean="0"/>
              <a:t>  </a:t>
            </a:r>
            <a:endParaRPr lang="it-IT" b="1" i="1" dirty="0">
              <a:latin typeface="+mj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95785" y="566177"/>
            <a:ext cx="846161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b="1" kern="50" dirty="0">
                <a:ea typeface="SimSun" panose="02010600030101010101" pitchFamily="2" charset="-122"/>
                <a:cs typeface="Mangal" panose="02040503050203030202" pitchFamily="18" charset="0"/>
              </a:rPr>
              <a:t>P</a:t>
            </a:r>
            <a:r>
              <a:rPr lang="it-IT" b="1" kern="50" dirty="0" smtClean="0">
                <a:ea typeface="SimSun" panose="02010600030101010101" pitchFamily="2" charset="-122"/>
                <a:cs typeface="Mangal" panose="02040503050203030202" pitchFamily="18" charset="0"/>
              </a:rPr>
              <a:t>rotocolli </a:t>
            </a:r>
            <a:r>
              <a:rPr lang="it-IT" b="1" kern="50" dirty="0">
                <a:ea typeface="SimSun" panose="02010600030101010101" pitchFamily="2" charset="-122"/>
                <a:cs typeface="Mangal" panose="02040503050203030202" pitchFamily="18" charset="0"/>
              </a:rPr>
              <a:t>rapidi di monitoraggio e diagnosi fitosanitaria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32" y="2686838"/>
            <a:ext cx="3927273" cy="294545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364" y="2686838"/>
            <a:ext cx="3927273" cy="2945455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232012" y="1274133"/>
            <a:ext cx="8679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/>
              <a:t>Occhio di pavone o </a:t>
            </a:r>
            <a:r>
              <a:rPr lang="it-IT" b="1" dirty="0" err="1" smtClean="0"/>
              <a:t>cicloconio</a:t>
            </a:r>
            <a:endParaRPr lang="it-IT" b="1" dirty="0" smtClean="0"/>
          </a:p>
          <a:p>
            <a:pPr algn="just"/>
            <a:r>
              <a:rPr lang="it-IT" b="1" dirty="0"/>
              <a:t>C</a:t>
            </a:r>
            <a:r>
              <a:rPr lang="it-IT" b="1" dirty="0" smtClean="0"/>
              <a:t>ampioni </a:t>
            </a:r>
            <a:r>
              <a:rPr lang="it-IT" b="1" dirty="0"/>
              <a:t>di 200 foglie </a:t>
            </a:r>
            <a:r>
              <a:rPr lang="it-IT" b="1" dirty="0" smtClean="0"/>
              <a:t>vecchie sottoposti </a:t>
            </a:r>
            <a:r>
              <a:rPr lang="it-IT" b="1" dirty="0"/>
              <a:t>a diagnosi precoce con immersione in una soluzione al 5% di </a:t>
            </a:r>
            <a:r>
              <a:rPr lang="it-IT" b="1" dirty="0" err="1"/>
              <a:t>NaOH</a:t>
            </a:r>
            <a:r>
              <a:rPr lang="it-IT" b="1" dirty="0"/>
              <a:t> (idrossido di sodio) per un tempo di 4 minuti alla temperatura di </a:t>
            </a:r>
            <a:r>
              <a:rPr lang="it-IT" b="1" dirty="0" smtClean="0"/>
              <a:t>55-60 °C (infezione latente su foglie vecchie). </a:t>
            </a:r>
          </a:p>
        </p:txBody>
      </p:sp>
    </p:spTree>
    <p:extLst>
      <p:ext uri="{BB962C8B-B14F-4D97-AF65-F5344CB8AC3E}">
        <p14:creationId xmlns:p14="http://schemas.microsoft.com/office/powerpoint/2010/main" val="54301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192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+mj-lt"/>
              </a:rPr>
              <a:t>Considerazioni conclusive</a:t>
            </a:r>
            <a:r>
              <a:rPr lang="it-IT" b="1" i="1" dirty="0" smtClean="0"/>
              <a:t>  </a:t>
            </a:r>
            <a:endParaRPr lang="it-IT" b="1" i="1" dirty="0">
              <a:latin typeface="+mj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95785" y="566177"/>
            <a:ext cx="846161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b="1" kern="50" dirty="0">
                <a:ea typeface="SimSun" panose="02010600030101010101" pitchFamily="2" charset="-122"/>
                <a:cs typeface="Mangal" panose="02040503050203030202" pitchFamily="18" charset="0"/>
              </a:rPr>
              <a:t>P</a:t>
            </a:r>
            <a:r>
              <a:rPr lang="it-IT" b="1" kern="50" dirty="0" smtClean="0">
                <a:ea typeface="SimSun" panose="02010600030101010101" pitchFamily="2" charset="-122"/>
                <a:cs typeface="Mangal" panose="02040503050203030202" pitchFamily="18" charset="0"/>
              </a:rPr>
              <a:t>rotocolli </a:t>
            </a:r>
            <a:r>
              <a:rPr lang="it-IT" b="1" kern="50" dirty="0">
                <a:ea typeface="SimSun" panose="02010600030101010101" pitchFamily="2" charset="-122"/>
                <a:cs typeface="Mangal" panose="02040503050203030202" pitchFamily="18" charset="0"/>
              </a:rPr>
              <a:t>rapidi di monitoraggio e diagnosi fitosanitaria</a:t>
            </a:r>
          </a:p>
        </p:txBody>
      </p:sp>
      <p:sp>
        <p:nvSpPr>
          <p:cNvPr id="4" name="Rettangolo 3"/>
          <p:cNvSpPr/>
          <p:nvPr/>
        </p:nvSpPr>
        <p:spPr>
          <a:xfrm>
            <a:off x="232012" y="1007277"/>
            <a:ext cx="867997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/>
              <a:t>Lebbra o </a:t>
            </a:r>
            <a:r>
              <a:rPr lang="it-IT" b="1" dirty="0" err="1" smtClean="0"/>
              <a:t>antracnosi</a:t>
            </a:r>
            <a:r>
              <a:rPr lang="it-IT" b="1" dirty="0" smtClean="0"/>
              <a:t> </a:t>
            </a:r>
          </a:p>
          <a:p>
            <a:pPr algn="just"/>
            <a:endParaRPr lang="it-IT" b="1" dirty="0"/>
          </a:p>
          <a:p>
            <a:pPr algn="just"/>
            <a:r>
              <a:rPr lang="it-IT" b="1" dirty="0"/>
              <a:t>I</a:t>
            </a:r>
            <a:r>
              <a:rPr lang="it-IT" b="1" dirty="0" smtClean="0"/>
              <a:t>solamenti </a:t>
            </a:r>
            <a:r>
              <a:rPr lang="it-IT" b="1" dirty="0"/>
              <a:t>su materiale vegetale sintomatico e </a:t>
            </a:r>
            <a:r>
              <a:rPr lang="it-IT" b="1" dirty="0" smtClean="0"/>
              <a:t>riconoscimento </a:t>
            </a:r>
            <a:r>
              <a:rPr lang="it-IT" b="1" dirty="0"/>
              <a:t>morfologico e </a:t>
            </a:r>
            <a:r>
              <a:rPr lang="it-IT" b="1" dirty="0" smtClean="0"/>
              <a:t>molecolare degli isolati fungini </a:t>
            </a:r>
          </a:p>
          <a:p>
            <a:pPr algn="just"/>
            <a:endParaRPr lang="it-IT" b="1" dirty="0" smtClean="0"/>
          </a:p>
          <a:p>
            <a:pPr algn="just"/>
            <a:r>
              <a:rPr lang="it-IT" b="1" i="1" dirty="0" err="1">
                <a:solidFill>
                  <a:srgbClr val="C00000"/>
                </a:solidFill>
              </a:rPr>
              <a:t>Botryosphaeria</a:t>
            </a:r>
            <a:r>
              <a:rPr lang="it-IT" b="1" i="1" dirty="0">
                <a:solidFill>
                  <a:srgbClr val="C00000"/>
                </a:solidFill>
              </a:rPr>
              <a:t> </a:t>
            </a:r>
            <a:r>
              <a:rPr lang="it-IT" b="1" i="1" dirty="0" err="1">
                <a:solidFill>
                  <a:srgbClr val="C00000"/>
                </a:solidFill>
              </a:rPr>
              <a:t>dothidea</a:t>
            </a:r>
            <a:r>
              <a:rPr lang="it-IT" b="1" i="1" dirty="0">
                <a:solidFill>
                  <a:srgbClr val="C00000"/>
                </a:solidFill>
              </a:rPr>
              <a:t>, </a:t>
            </a:r>
            <a:r>
              <a:rPr lang="it-IT" b="1" i="1" dirty="0" err="1">
                <a:solidFill>
                  <a:srgbClr val="C00000"/>
                </a:solidFill>
              </a:rPr>
              <a:t>Alternaria</a:t>
            </a:r>
            <a:r>
              <a:rPr lang="it-IT" b="1" i="1" dirty="0">
                <a:solidFill>
                  <a:srgbClr val="C00000"/>
                </a:solidFill>
              </a:rPr>
              <a:t> </a:t>
            </a:r>
            <a:r>
              <a:rPr lang="it-IT" b="1" i="1" dirty="0" smtClean="0">
                <a:solidFill>
                  <a:srgbClr val="C00000"/>
                </a:solidFill>
              </a:rPr>
              <a:t>alternata</a:t>
            </a:r>
          </a:p>
          <a:p>
            <a:pPr algn="just"/>
            <a:endParaRPr lang="it-IT" b="1" i="1" dirty="0"/>
          </a:p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MARCIUMI DELLE DRUPE</a:t>
            </a:r>
            <a:endParaRPr lang="it-IT" sz="2800" b="1" dirty="0">
              <a:solidFill>
                <a:srgbClr val="C00000"/>
              </a:solidFill>
            </a:endParaRPr>
          </a:p>
          <a:p>
            <a:pPr algn="just"/>
            <a:endParaRPr lang="it-IT" b="1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10926" r="7423"/>
          <a:stretch/>
        </p:blipFill>
        <p:spPr>
          <a:xfrm>
            <a:off x="5271106" y="4149879"/>
            <a:ext cx="3640882" cy="21600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11"/>
          <a:stretch/>
        </p:blipFill>
        <p:spPr>
          <a:xfrm>
            <a:off x="3132000" y="4149879"/>
            <a:ext cx="2176979" cy="21600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7599" y="4149879"/>
            <a:ext cx="2880000" cy="2160000"/>
          </a:xfrm>
          <a:prstGeom prst="rect">
            <a:avLst/>
          </a:prstGeom>
        </p:spPr>
      </p:pic>
      <p:sp>
        <p:nvSpPr>
          <p:cNvPr id="10" name="Ovale 9"/>
          <p:cNvSpPr/>
          <p:nvPr/>
        </p:nvSpPr>
        <p:spPr>
          <a:xfrm>
            <a:off x="5486399" y="5131558"/>
            <a:ext cx="668740" cy="6960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6703327" y="4628863"/>
            <a:ext cx="668740" cy="6960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7974845" y="4713023"/>
            <a:ext cx="668740" cy="6960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/>
          <p:cNvSpPr/>
          <p:nvPr/>
        </p:nvSpPr>
        <p:spPr>
          <a:xfrm>
            <a:off x="4210327" y="4906367"/>
            <a:ext cx="668740" cy="6960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1373861" y="5031471"/>
            <a:ext cx="668740" cy="6960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603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1" name="Gruppo 10"/>
          <p:cNvGrpSpPr/>
          <p:nvPr/>
        </p:nvGrpSpPr>
        <p:grpSpPr>
          <a:xfrm>
            <a:off x="263709" y="289395"/>
            <a:ext cx="8645124" cy="2017339"/>
            <a:chOff x="263709" y="289395"/>
            <a:chExt cx="8645124" cy="2017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3227" y="289395"/>
              <a:ext cx="1481366" cy="954000"/>
            </a:xfrm>
            <a:prstGeom prst="rect">
              <a:avLst/>
            </a:prstGeom>
          </p:spPr>
        </p:pic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6849" y="310120"/>
              <a:ext cx="954000" cy="954000"/>
            </a:xfrm>
            <a:prstGeom prst="rect">
              <a:avLst/>
            </a:prstGeom>
          </p:spPr>
        </p:pic>
        <p:pic>
          <p:nvPicPr>
            <p:cNvPr id="6" name="Immagine 5" descr="italia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9469" y="310120"/>
              <a:ext cx="845850" cy="954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Rettangolo 6"/>
            <p:cNvSpPr/>
            <p:nvPr/>
          </p:nvSpPr>
          <p:spPr>
            <a:xfrm>
              <a:off x="272961" y="1475737"/>
              <a:ext cx="8635872" cy="830997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FF0000"/>
                  </a:solidFill>
                </a:rPr>
                <a:t>Reg. (UE) n.1305/2013 - Programma di sviluppo rurale 2014/2020 della Regione </a:t>
              </a:r>
              <a:r>
                <a:rPr lang="it-IT" sz="1600" b="1" dirty="0" smtClean="0">
                  <a:solidFill>
                    <a:srgbClr val="FF0000"/>
                  </a:solidFill>
                </a:rPr>
                <a:t>Toscana </a:t>
              </a:r>
            </a:p>
            <a:p>
              <a:pPr algn="ctr"/>
              <a:r>
                <a:rPr lang="it-IT" sz="1600" b="1" dirty="0" smtClean="0">
                  <a:solidFill>
                    <a:srgbClr val="FF0000"/>
                  </a:solidFill>
                </a:rPr>
                <a:t>Misura </a:t>
              </a:r>
              <a:r>
                <a:rPr lang="it-IT" sz="1600" b="1" dirty="0">
                  <a:solidFill>
                    <a:srgbClr val="FF0000"/>
                  </a:solidFill>
                </a:rPr>
                <a:t>16.2 - Progettazione Integrata di </a:t>
              </a:r>
              <a:r>
                <a:rPr lang="it-IT" sz="1600" b="1" dirty="0" smtClean="0">
                  <a:solidFill>
                    <a:srgbClr val="FF0000"/>
                  </a:solidFill>
                </a:rPr>
                <a:t>Filiera</a:t>
              </a:r>
            </a:p>
            <a:p>
              <a:pPr algn="ctr"/>
              <a:r>
                <a:rPr lang="it-IT" sz="1600" b="1" dirty="0" smtClean="0">
                  <a:solidFill>
                    <a:srgbClr val="FF0000"/>
                  </a:solidFill>
                </a:rPr>
                <a:t>Progetto </a:t>
              </a:r>
              <a:r>
                <a:rPr lang="it-IT" sz="1600" b="1" dirty="0">
                  <a:solidFill>
                    <a:srgbClr val="FF0000"/>
                  </a:solidFill>
                </a:rPr>
                <a:t>SEMIA - Indirizzi di Sanità, Sostenibilità ed Eccellenza della </a:t>
              </a:r>
              <a:r>
                <a:rPr lang="it-IT" sz="1600" b="1" dirty="0" smtClean="0">
                  <a:solidFill>
                    <a:srgbClr val="FF0000"/>
                  </a:solidFill>
                </a:rPr>
                <a:t>olivicoltura </a:t>
              </a:r>
              <a:r>
                <a:rPr lang="it-IT" sz="1600" b="1" dirty="0" err="1" smtClean="0">
                  <a:solidFill>
                    <a:srgbClr val="FF0000"/>
                  </a:solidFill>
                </a:rPr>
                <a:t>MedIterraneA</a:t>
              </a:r>
              <a:endParaRPr lang="it-IT" sz="1600" b="1" dirty="0" smtClean="0">
                <a:solidFill>
                  <a:srgbClr val="FF0000"/>
                </a:solidFill>
              </a:endParaRPr>
            </a:p>
          </p:txBody>
        </p:sp>
        <p:grpSp>
          <p:nvGrpSpPr>
            <p:cNvPr id="8" name="Gruppo 7"/>
            <p:cNvGrpSpPr/>
            <p:nvPr/>
          </p:nvGrpSpPr>
          <p:grpSpPr>
            <a:xfrm>
              <a:off x="263709" y="291014"/>
              <a:ext cx="1479558" cy="1284709"/>
              <a:chOff x="263709" y="291014"/>
              <a:chExt cx="1479558" cy="1284709"/>
            </a:xfrm>
          </p:grpSpPr>
          <p:pic>
            <p:nvPicPr>
              <p:cNvPr id="9" name="Immagine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6600" y="291014"/>
                <a:ext cx="1466667" cy="952381"/>
              </a:xfrm>
              <a:prstGeom prst="rect">
                <a:avLst/>
              </a:prstGeom>
            </p:spPr>
          </p:pic>
          <p:sp>
            <p:nvSpPr>
              <p:cNvPr id="10" name="Rettangolo 9"/>
              <p:cNvSpPr/>
              <p:nvPr/>
            </p:nvSpPr>
            <p:spPr>
              <a:xfrm>
                <a:off x="263709" y="1206391"/>
                <a:ext cx="14795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600" b="1" dirty="0"/>
                  <a:t>Fondo europeo agricolo per lo sviluppo rurale: l’Europa investe nelle zone rurali</a:t>
                </a:r>
              </a:p>
              <a:p>
                <a:pPr algn="just"/>
                <a:endParaRPr lang="it-IT" sz="600" b="1" dirty="0"/>
              </a:p>
            </p:txBody>
          </p:sp>
        </p:grpSp>
      </p:grpSp>
      <p:sp>
        <p:nvSpPr>
          <p:cNvPr id="12" name="CasellaDiTesto 11"/>
          <p:cNvSpPr txBox="1"/>
          <p:nvPr/>
        </p:nvSpPr>
        <p:spPr>
          <a:xfrm>
            <a:off x="2233399" y="3439886"/>
            <a:ext cx="4762487" cy="5847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GRAZIE PER L’ATTENZIONE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63709" y="5037304"/>
            <a:ext cx="2216119" cy="83099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/>
              <a:t>Responsabile scientifico</a:t>
            </a:r>
          </a:p>
          <a:p>
            <a:pPr algn="ctr"/>
            <a:endParaRPr lang="it-IT" sz="1600" b="1" dirty="0" smtClean="0"/>
          </a:p>
          <a:p>
            <a:pPr algn="ctr"/>
            <a:r>
              <a:rPr lang="it-IT" sz="1600" b="1" dirty="0" smtClean="0"/>
              <a:t>Prof. Andrea Vannini</a:t>
            </a:r>
            <a:endParaRPr lang="it-IT" sz="1600" b="1" dirty="0"/>
          </a:p>
        </p:txBody>
      </p:sp>
      <p:sp>
        <p:nvSpPr>
          <p:cNvPr id="14" name="Rettangolo 13"/>
          <p:cNvSpPr/>
          <p:nvPr/>
        </p:nvSpPr>
        <p:spPr>
          <a:xfrm>
            <a:off x="6322792" y="5012289"/>
            <a:ext cx="2579039" cy="107721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/>
              <a:t>Tecnici incaricati</a:t>
            </a:r>
          </a:p>
          <a:p>
            <a:pPr algn="ctr"/>
            <a:endParaRPr lang="it-IT" sz="1600" b="1" dirty="0" smtClean="0"/>
          </a:p>
          <a:p>
            <a:pPr algn="ctr"/>
            <a:r>
              <a:rPr lang="it-IT" sz="1600" b="1" dirty="0" smtClean="0"/>
              <a:t>Dott. </a:t>
            </a:r>
            <a:r>
              <a:rPr lang="it-IT" sz="1600" b="1" dirty="0" err="1" smtClean="0"/>
              <a:t>Agr</a:t>
            </a:r>
            <a:r>
              <a:rPr lang="it-IT" sz="1600" b="1" dirty="0" smtClean="0"/>
              <a:t>. Roberto Reda</a:t>
            </a:r>
          </a:p>
          <a:p>
            <a:pPr algn="ctr"/>
            <a:r>
              <a:rPr lang="it-IT" sz="1600" b="1" dirty="0" smtClean="0"/>
              <a:t>Dott. </a:t>
            </a:r>
            <a:r>
              <a:rPr lang="it-IT" sz="1600" b="1" dirty="0" err="1" smtClean="0"/>
              <a:t>Agr</a:t>
            </a:r>
            <a:r>
              <a:rPr lang="it-IT" sz="1600" b="1" dirty="0" smtClean="0"/>
              <a:t>. Gianfranco Mastri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2024" y="297409"/>
            <a:ext cx="2747520" cy="9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0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43" y="1387211"/>
            <a:ext cx="5760000" cy="476749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45660" y="329270"/>
            <a:ext cx="8652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Nell’area in </a:t>
            </a:r>
            <a:r>
              <a:rPr lang="it-IT" b="1" dirty="0" smtClean="0">
                <a:solidFill>
                  <a:srgbClr val="FF0000"/>
                </a:solidFill>
              </a:rPr>
              <a:t>rosso</a:t>
            </a:r>
            <a:r>
              <a:rPr lang="it-IT" b="1" dirty="0" smtClean="0"/>
              <a:t> sono state ricavate le </a:t>
            </a:r>
            <a:r>
              <a:rPr lang="it-IT" b="1" dirty="0"/>
              <a:t>celle del </a:t>
            </a:r>
            <a:r>
              <a:rPr lang="it-IT" b="1" dirty="0" err="1"/>
              <a:t>grid</a:t>
            </a:r>
            <a:r>
              <a:rPr lang="it-IT" b="1" dirty="0"/>
              <a:t> </a:t>
            </a:r>
            <a:r>
              <a:rPr lang="it-IT" b="1" dirty="0" smtClean="0"/>
              <a:t>(</a:t>
            </a:r>
            <a:r>
              <a:rPr lang="it-IT" b="1" dirty="0"/>
              <a:t>in </a:t>
            </a:r>
            <a:r>
              <a:rPr lang="it-IT" b="1" dirty="0" smtClean="0">
                <a:solidFill>
                  <a:srgbClr val="00B050"/>
                </a:solidFill>
              </a:rPr>
              <a:t>verde</a:t>
            </a:r>
            <a:r>
              <a:rPr lang="it-IT" b="1" dirty="0" smtClean="0"/>
              <a:t>)</a:t>
            </a:r>
            <a:r>
              <a:rPr lang="it-IT" b="1" dirty="0" smtClean="0">
                <a:solidFill>
                  <a:srgbClr val="00B050"/>
                </a:solidFill>
              </a:rPr>
              <a:t> </a:t>
            </a:r>
            <a:r>
              <a:rPr lang="it-IT" b="1" dirty="0" smtClean="0"/>
              <a:t>in </a:t>
            </a:r>
            <a:r>
              <a:rPr lang="it-IT" b="1" dirty="0"/>
              <a:t>cui individuare la posizione delle stazioni meteo e dei siti di rilievo</a:t>
            </a:r>
          </a:p>
        </p:txBody>
      </p:sp>
      <p:sp>
        <p:nvSpPr>
          <p:cNvPr id="4" name="Rettangolo 3"/>
          <p:cNvSpPr/>
          <p:nvPr/>
        </p:nvSpPr>
        <p:spPr>
          <a:xfrm>
            <a:off x="6043243" y="2269612"/>
            <a:ext cx="28550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In particolare è stato deciso per un </a:t>
            </a:r>
            <a:r>
              <a:rPr lang="it-IT" b="1" dirty="0" err="1"/>
              <a:t>grid</a:t>
            </a:r>
            <a:r>
              <a:rPr lang="it-IT" b="1" dirty="0"/>
              <a:t> a celle quadrate con lato di 14 </a:t>
            </a:r>
            <a:r>
              <a:rPr lang="it-IT" b="1" dirty="0" smtClean="0"/>
              <a:t>km. </a:t>
            </a:r>
            <a:r>
              <a:rPr lang="it-IT" b="1" dirty="0"/>
              <a:t>In ogni cella </a:t>
            </a:r>
            <a:r>
              <a:rPr lang="it-IT" b="1" dirty="0" smtClean="0"/>
              <a:t>è stata individuata </a:t>
            </a:r>
            <a:r>
              <a:rPr lang="it-IT" b="1" dirty="0"/>
              <a:t>la posizione di una stazione meteo </a:t>
            </a:r>
            <a:r>
              <a:rPr lang="it-IT" b="1" dirty="0" smtClean="0"/>
              <a:t>e la relativa azienda per la realizzazione della rete di monitoraggio fitopatologico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22053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4278" y="555216"/>
            <a:ext cx="8649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/>
              <a:t>Da maggio 2017, </a:t>
            </a:r>
            <a:r>
              <a:rPr lang="it-IT" b="1" dirty="0" smtClean="0"/>
              <a:t>sono stati effettuati </a:t>
            </a:r>
            <a:r>
              <a:rPr lang="it-IT" b="1" dirty="0"/>
              <a:t>dei sopralluoghi presso diverse aziende del comprensorio olivicolo OL.MA. per stabilire la distribuzione delle stazioni di rilevamento dati </a:t>
            </a:r>
            <a:r>
              <a:rPr lang="it-IT" b="1" dirty="0" err="1"/>
              <a:t>agrometeo</a:t>
            </a:r>
            <a:r>
              <a:rPr lang="it-IT" b="1" dirty="0"/>
              <a:t> e monitoraggio fitopatologico necessari alla realizzazione del </a:t>
            </a:r>
            <a:r>
              <a:rPr lang="it-IT" b="1" dirty="0" smtClean="0"/>
              <a:t>Progetto SEMIA</a:t>
            </a:r>
            <a:endParaRPr lang="it-IT" dirty="0"/>
          </a:p>
        </p:txBody>
      </p:sp>
      <p:pic>
        <p:nvPicPr>
          <p:cNvPr id="4" name="Immagine 3" descr="C:\Users\Utente\lavoro\privati\PSR\PSR 2014_2020\PIF OLMA\fase realizzazione\foto\03CAVALLINAIE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9"/>
          <a:stretch/>
        </p:blipFill>
        <p:spPr bwMode="auto">
          <a:xfrm>
            <a:off x="3013200" y="1734615"/>
            <a:ext cx="5885142" cy="4589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67" y="1733276"/>
            <a:ext cx="2581875" cy="459000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873458" y="5950421"/>
            <a:ext cx="142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Maggio 2017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52212" y="5939047"/>
            <a:ext cx="127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Luglio 2017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7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32012" y="280237"/>
            <a:ext cx="86663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Sono state costituite delle </a:t>
            </a:r>
            <a:r>
              <a:rPr lang="it-IT" b="1" dirty="0"/>
              <a:t>aree omogenee ed in accordo con i tecnici </a:t>
            </a:r>
            <a:r>
              <a:rPr lang="it-IT" b="1" dirty="0" smtClean="0"/>
              <a:t>OL.MA. </a:t>
            </a:r>
            <a:r>
              <a:rPr lang="it-IT" b="1" dirty="0"/>
              <a:t>sono state quindi </a:t>
            </a:r>
            <a:r>
              <a:rPr lang="it-IT" b="1" dirty="0" smtClean="0"/>
              <a:t>individuate:</a:t>
            </a:r>
          </a:p>
          <a:p>
            <a:pPr algn="just"/>
            <a:endParaRPr lang="it-IT" sz="1200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b="1" dirty="0" smtClean="0"/>
              <a:t>15 </a:t>
            </a:r>
            <a:r>
              <a:rPr lang="it-IT" b="1" dirty="0"/>
              <a:t>aziende olivicole di riferimento per la </a:t>
            </a:r>
            <a:r>
              <a:rPr lang="it-IT" b="1" dirty="0" smtClean="0"/>
              <a:t>costituzione della rete di monitoraggio fitopatologico e rilievi agro-meteo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7068"/>
            <a:ext cx="9144000" cy="5143500"/>
          </a:xfrm>
          <a:prstGeom prst="rect">
            <a:avLst/>
          </a:prstGeom>
        </p:spPr>
      </p:pic>
      <p:cxnSp>
        <p:nvCxnSpPr>
          <p:cNvPr id="5" name="Connettore 1 4"/>
          <p:cNvCxnSpPr/>
          <p:nvPr/>
        </p:nvCxnSpPr>
        <p:spPr>
          <a:xfrm flipV="1">
            <a:off x="1678675" y="2715904"/>
            <a:ext cx="7465325" cy="180150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3152633" y="1717068"/>
            <a:ext cx="1965277" cy="514093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10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t="8979" b="3348"/>
          <a:stretch/>
        </p:blipFill>
        <p:spPr>
          <a:xfrm>
            <a:off x="276025" y="1041007"/>
            <a:ext cx="8640000" cy="4839286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32012" y="280237"/>
            <a:ext cx="8666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In ogni azienda olivicola specializzata è stata installata </a:t>
            </a:r>
            <a:r>
              <a:rPr lang="it-IT" b="1" dirty="0"/>
              <a:t>una </a:t>
            </a:r>
            <a:r>
              <a:rPr lang="it-IT" b="1" dirty="0" smtClean="0"/>
              <a:t>centralina </a:t>
            </a:r>
            <a:r>
              <a:rPr lang="it-IT" b="1" dirty="0" err="1" smtClean="0"/>
              <a:t>multiparametrica</a:t>
            </a:r>
            <a:r>
              <a:rPr lang="it-IT" b="1" dirty="0" smtClean="0"/>
              <a:t> </a:t>
            </a:r>
            <a:r>
              <a:rPr lang="it-IT" b="1" dirty="0"/>
              <a:t>per i rilievi </a:t>
            </a:r>
            <a:r>
              <a:rPr lang="it-IT" b="1" dirty="0" smtClean="0"/>
              <a:t>agro-meteo</a:t>
            </a:r>
            <a:endParaRPr lang="it-IT" b="1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25" y="1041893"/>
            <a:ext cx="2721600" cy="4838400"/>
          </a:xfrm>
          <a:prstGeom prst="rect">
            <a:avLst/>
          </a:prstGeom>
        </p:spPr>
      </p:pic>
      <p:sp>
        <p:nvSpPr>
          <p:cNvPr id="3" name="Freccia a destra 2"/>
          <p:cNvSpPr/>
          <p:nvPr/>
        </p:nvSpPr>
        <p:spPr>
          <a:xfrm rot="9669015">
            <a:off x="2368551" y="2267358"/>
            <a:ext cx="2520000" cy="360000"/>
          </a:xfrm>
          <a:prstGeom prst="right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462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74095" y="1025473"/>
            <a:ext cx="8640000" cy="48384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32012" y="280237"/>
            <a:ext cx="8666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/>
              <a:t>Inoltre è stato delimitato un appezzamento </a:t>
            </a:r>
            <a:r>
              <a:rPr lang="it-IT" b="1" dirty="0"/>
              <a:t>di </a:t>
            </a:r>
            <a:r>
              <a:rPr lang="it-IT" b="1" dirty="0" smtClean="0"/>
              <a:t>circa 50 </a:t>
            </a:r>
            <a:r>
              <a:rPr lang="it-IT" b="1" dirty="0"/>
              <a:t>piante per i campionamenti ed i monitoraggi fitopatologici </a:t>
            </a:r>
            <a:r>
              <a:rPr lang="it-IT" b="1" dirty="0" smtClean="0"/>
              <a:t>a cadenza bi-settimanale</a:t>
            </a:r>
            <a:endParaRPr lang="it-IT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4" y="1025473"/>
            <a:ext cx="3344889" cy="18815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5" name="Rettangolo 4"/>
          <p:cNvSpPr/>
          <p:nvPr/>
        </p:nvSpPr>
        <p:spPr>
          <a:xfrm>
            <a:off x="3700871" y="2838733"/>
            <a:ext cx="1717292" cy="6277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386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1682</Words>
  <Application>Microsoft Office PowerPoint</Application>
  <PresentationFormat>Presentazione su schermo (4:3)</PresentationFormat>
  <Paragraphs>246</Paragraphs>
  <Slides>46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46</vt:i4>
      </vt:variant>
    </vt:vector>
  </HeadingPairs>
  <TitlesOfParts>
    <vt:vector size="52" baseType="lpstr">
      <vt:lpstr>SimSun</vt:lpstr>
      <vt:lpstr>Arial</vt:lpstr>
      <vt:lpstr>Calibri</vt:lpstr>
      <vt:lpstr>Mangal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simone pesolillo</dc:creator>
  <cp:lastModifiedBy>Ut1</cp:lastModifiedBy>
  <cp:revision>125</cp:revision>
  <cp:lastPrinted>2018-05-07T09:46:11Z</cp:lastPrinted>
  <dcterms:created xsi:type="dcterms:W3CDTF">2018-05-06T07:23:18Z</dcterms:created>
  <dcterms:modified xsi:type="dcterms:W3CDTF">2018-09-28T08:14:59Z</dcterms:modified>
</cp:coreProperties>
</file>